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70" r:id="rId2"/>
    <p:sldId id="271" r:id="rId3"/>
    <p:sldId id="317" r:id="rId4"/>
    <p:sldId id="312" r:id="rId5"/>
    <p:sldId id="313" r:id="rId6"/>
    <p:sldId id="330" r:id="rId7"/>
    <p:sldId id="331" r:id="rId8"/>
    <p:sldId id="332" r:id="rId9"/>
    <p:sldId id="333" r:id="rId10"/>
    <p:sldId id="334" r:id="rId11"/>
    <p:sldId id="335" r:id="rId12"/>
    <p:sldId id="336" r:id="rId13"/>
    <p:sldId id="337" r:id="rId14"/>
    <p:sldId id="338" r:id="rId15"/>
    <p:sldId id="339" r:id="rId16"/>
    <p:sldId id="340" r:id="rId17"/>
    <p:sldId id="341" r:id="rId18"/>
    <p:sldId id="342" r:id="rId19"/>
    <p:sldId id="343" r:id="rId20"/>
    <p:sldId id="344" r:id="rId21"/>
    <p:sldId id="345" r:id="rId22"/>
    <p:sldId id="346" r:id="rId23"/>
    <p:sldId id="347" r:id="rId24"/>
    <p:sldId id="348" r:id="rId25"/>
    <p:sldId id="349" r:id="rId26"/>
    <p:sldId id="350" r:id="rId27"/>
    <p:sldId id="351" r:id="rId28"/>
    <p:sldId id="352" r:id="rId29"/>
    <p:sldId id="353" r:id="rId30"/>
    <p:sldId id="354" r:id="rId31"/>
    <p:sldId id="355" r:id="rId32"/>
    <p:sldId id="356" r:id="rId33"/>
    <p:sldId id="357" r:id="rId34"/>
    <p:sldId id="358" r:id="rId35"/>
    <p:sldId id="359" r:id="rId36"/>
    <p:sldId id="360" r:id="rId37"/>
    <p:sldId id="361" r:id="rId38"/>
    <p:sldId id="362" r:id="rId39"/>
    <p:sldId id="363" r:id="rId40"/>
    <p:sldId id="364" r:id="rId41"/>
    <p:sldId id="365" r:id="rId42"/>
    <p:sldId id="366" r:id="rId43"/>
    <p:sldId id="367" r:id="rId44"/>
    <p:sldId id="368" r:id="rId45"/>
    <p:sldId id="369" r:id="rId46"/>
    <p:sldId id="370" r:id="rId47"/>
    <p:sldId id="371" r:id="rId48"/>
    <p:sldId id="372" r:id="rId49"/>
    <p:sldId id="286" r:id="rId50"/>
  </p:sldIdLst>
  <p:sldSz cx="9144000" cy="6858000" type="screen4x3"/>
  <p:notesSz cx="6858000" cy="9144000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tsai" initials="c" lastIdx="5" clrIdx="0">
    <p:extLst>
      <p:ext uri="{19B8F6BF-5375-455C-9EA6-DF929625EA0E}">
        <p15:presenceInfo xmlns:p15="http://schemas.microsoft.com/office/powerpoint/2012/main" userId="chtsai" providerId="None"/>
      </p:ext>
    </p:extLst>
  </p:cmAuthor>
  <p:cmAuthor id="2" name="CH TSAI" initials="CT" lastIdx="2" clrIdx="1">
    <p:extLst>
      <p:ext uri="{19B8F6BF-5375-455C-9EA6-DF929625EA0E}">
        <p15:presenceInfo xmlns:p15="http://schemas.microsoft.com/office/powerpoint/2012/main" userId="CH TSA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F2F"/>
    <a:srgbClr val="FF9900"/>
    <a:srgbClr val="FF00FF"/>
    <a:srgbClr val="DEE1FE"/>
    <a:srgbClr val="DDDDDD"/>
    <a:srgbClr val="C0C0C0"/>
    <a:srgbClr val="CC99FF"/>
    <a:srgbClr val="E2C5FF"/>
    <a:srgbClr val="CC0099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2390" autoAdjust="0"/>
  </p:normalViewPr>
  <p:slideViewPr>
    <p:cSldViewPr>
      <p:cViewPr varScale="1">
        <p:scale>
          <a:sx n="98" d="100"/>
          <a:sy n="98" d="100"/>
        </p:scale>
        <p:origin x="128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D16032-49B4-40F0-8022-398539ABC750}" type="datetimeFigureOut">
              <a:rPr lang="zh-TW" altLang="en-US" smtClean="0"/>
              <a:t>2023/3/23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4AF267-2044-4A49-A39D-BB45995F91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15276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FDEA774-D125-4F86-A435-A22FC81E7502}" type="datetimeFigureOut">
              <a:rPr lang="zh-TW" altLang="en-US"/>
              <a:pPr>
                <a:defRPr/>
              </a:pPr>
              <a:t>2023/3/23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9877459-3F96-4EAF-B7CF-D016419C449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58595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877459-3F96-4EAF-B7CF-D016419C449A}" type="slidenum">
              <a:rPr lang="zh-TW" altLang="en-US" smtClean="0"/>
              <a:pPr>
                <a:defRPr/>
              </a:pPr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94166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877459-3F96-4EAF-B7CF-D016419C449A}" type="slidenum">
              <a:rPr lang="zh-TW" altLang="en-US" smtClean="0"/>
              <a:pPr>
                <a:defRPr/>
              </a:pPr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2226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877459-3F96-4EAF-B7CF-D016419C449A}" type="slidenum">
              <a:rPr lang="zh-TW" altLang="en-US" smtClean="0"/>
              <a:pPr>
                <a:defRPr/>
              </a:pPr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28139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877459-3F96-4EAF-B7CF-D016419C449A}" type="slidenum">
              <a:rPr lang="zh-TW" altLang="en-US" smtClean="0"/>
              <a:pPr>
                <a:defRPr/>
              </a:pPr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246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877459-3F96-4EAF-B7CF-D016419C449A}" type="slidenum">
              <a:rPr lang="zh-TW" altLang="en-US" smtClean="0"/>
              <a:pPr>
                <a:defRPr/>
              </a:pPr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30838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877459-3F96-4EAF-B7CF-D016419C449A}" type="slidenum">
              <a:rPr lang="zh-TW" altLang="en-US" smtClean="0"/>
              <a:pPr>
                <a:defRPr/>
              </a:pPr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1961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877459-3F96-4EAF-B7CF-D016419C449A}" type="slidenum">
              <a:rPr lang="zh-TW" altLang="en-US" smtClean="0"/>
              <a:pPr>
                <a:defRPr/>
              </a:pPr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5525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877459-3F96-4EAF-B7CF-D016419C449A}" type="slidenum">
              <a:rPr lang="zh-TW" altLang="en-US" smtClean="0"/>
              <a:pPr>
                <a:defRPr/>
              </a:pPr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896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877459-3F96-4EAF-B7CF-D016419C449A}" type="slidenum">
              <a:rPr lang="zh-TW" altLang="en-US" smtClean="0"/>
              <a:pPr>
                <a:defRPr/>
              </a:pPr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9644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877459-3F96-4EAF-B7CF-D016419C449A}" type="slidenum">
              <a:rPr lang="zh-TW" altLang="en-US" smtClean="0"/>
              <a:pPr>
                <a:defRPr/>
              </a:pPr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367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877459-3F96-4EAF-B7CF-D016419C449A}" type="slidenum">
              <a:rPr lang="zh-TW" altLang="en-US" smtClean="0"/>
              <a:pPr>
                <a:defRPr/>
              </a:pPr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9586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877459-3F96-4EAF-B7CF-D016419C449A}" type="slidenum">
              <a:rPr lang="zh-TW" altLang="en-US" smtClean="0"/>
              <a:pPr>
                <a:defRPr/>
              </a:pPr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9812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877459-3F96-4EAF-B7CF-D016419C449A}" type="slidenum">
              <a:rPr lang="zh-TW" altLang="en-US" smtClean="0"/>
              <a:pPr>
                <a:defRPr/>
              </a:pPr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1357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877459-3F96-4EAF-B7CF-D016419C449A}" type="slidenum">
              <a:rPr lang="zh-TW" altLang="en-US" smtClean="0"/>
              <a:pPr>
                <a:defRPr/>
              </a:pPr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672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3"/>
          <p:cNvSpPr>
            <a:spLocks noChangeShapeType="1"/>
          </p:cNvSpPr>
          <p:nvPr/>
        </p:nvSpPr>
        <p:spPr bwMode="auto">
          <a:xfrm rot="16200000">
            <a:off x="-2744787" y="3429000"/>
            <a:ext cx="6858000" cy="0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468313" y="3382963"/>
            <a:ext cx="431800" cy="431800"/>
            <a:chOff x="2971" y="2523"/>
            <a:chExt cx="544" cy="544"/>
          </a:xfrm>
        </p:grpSpPr>
        <p:sp>
          <p:nvSpPr>
            <p:cNvPr id="6" name="Freeform 8"/>
            <p:cNvSpPr>
              <a:spLocks/>
            </p:cNvSpPr>
            <p:nvPr userDrawn="1"/>
          </p:nvSpPr>
          <p:spPr bwMode="auto">
            <a:xfrm>
              <a:off x="2971" y="2523"/>
              <a:ext cx="227" cy="227"/>
            </a:xfrm>
            <a:custGeom>
              <a:avLst/>
              <a:gdLst>
                <a:gd name="T0" fmla="*/ 227 w 227"/>
                <a:gd name="T1" fmla="*/ 0 h 227"/>
                <a:gd name="T2" fmla="*/ 0 w 227"/>
                <a:gd name="T3" fmla="*/ 0 h 227"/>
                <a:gd name="T4" fmla="*/ 0 w 227"/>
                <a:gd name="T5" fmla="*/ 227 h 22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7" h="227">
                  <a:moveTo>
                    <a:pt x="227" y="0"/>
                  </a:moveTo>
                  <a:lnTo>
                    <a:pt x="0" y="0"/>
                  </a:lnTo>
                  <a:lnTo>
                    <a:pt x="0" y="227"/>
                  </a:lnTo>
                </a:path>
              </a:pathLst>
            </a:custGeom>
            <a:noFill/>
            <a:ln w="9525">
              <a:solidFill>
                <a:srgbClr val="00B0F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Freeform 9"/>
            <p:cNvSpPr>
              <a:spLocks/>
            </p:cNvSpPr>
            <p:nvPr userDrawn="1"/>
          </p:nvSpPr>
          <p:spPr bwMode="auto">
            <a:xfrm flipH="1">
              <a:off x="3288" y="2523"/>
              <a:ext cx="227" cy="227"/>
            </a:xfrm>
            <a:custGeom>
              <a:avLst/>
              <a:gdLst>
                <a:gd name="T0" fmla="*/ 227 w 227"/>
                <a:gd name="T1" fmla="*/ 0 h 227"/>
                <a:gd name="T2" fmla="*/ 0 w 227"/>
                <a:gd name="T3" fmla="*/ 0 h 227"/>
                <a:gd name="T4" fmla="*/ 0 w 227"/>
                <a:gd name="T5" fmla="*/ 227 h 22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7" h="227">
                  <a:moveTo>
                    <a:pt x="227" y="0"/>
                  </a:moveTo>
                  <a:lnTo>
                    <a:pt x="0" y="0"/>
                  </a:lnTo>
                  <a:lnTo>
                    <a:pt x="0" y="227"/>
                  </a:lnTo>
                </a:path>
              </a:pathLst>
            </a:custGeom>
            <a:noFill/>
            <a:ln w="9525">
              <a:solidFill>
                <a:srgbClr val="00B0F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Freeform 10"/>
            <p:cNvSpPr>
              <a:spLocks/>
            </p:cNvSpPr>
            <p:nvPr userDrawn="1"/>
          </p:nvSpPr>
          <p:spPr bwMode="auto">
            <a:xfrm flipV="1">
              <a:off x="2971" y="2840"/>
              <a:ext cx="227" cy="227"/>
            </a:xfrm>
            <a:custGeom>
              <a:avLst/>
              <a:gdLst>
                <a:gd name="T0" fmla="*/ 227 w 227"/>
                <a:gd name="T1" fmla="*/ 0 h 227"/>
                <a:gd name="T2" fmla="*/ 0 w 227"/>
                <a:gd name="T3" fmla="*/ 0 h 227"/>
                <a:gd name="T4" fmla="*/ 0 w 227"/>
                <a:gd name="T5" fmla="*/ 227 h 22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7" h="227">
                  <a:moveTo>
                    <a:pt x="227" y="0"/>
                  </a:moveTo>
                  <a:lnTo>
                    <a:pt x="0" y="0"/>
                  </a:lnTo>
                  <a:lnTo>
                    <a:pt x="0" y="227"/>
                  </a:lnTo>
                </a:path>
              </a:pathLst>
            </a:custGeom>
            <a:noFill/>
            <a:ln w="9525">
              <a:solidFill>
                <a:srgbClr val="00B0F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Freeform 11"/>
            <p:cNvSpPr>
              <a:spLocks/>
            </p:cNvSpPr>
            <p:nvPr userDrawn="1"/>
          </p:nvSpPr>
          <p:spPr bwMode="auto">
            <a:xfrm flipH="1" flipV="1">
              <a:off x="3288" y="2840"/>
              <a:ext cx="227" cy="227"/>
            </a:xfrm>
            <a:custGeom>
              <a:avLst/>
              <a:gdLst>
                <a:gd name="T0" fmla="*/ 227 w 227"/>
                <a:gd name="T1" fmla="*/ 0 h 227"/>
                <a:gd name="T2" fmla="*/ 0 w 227"/>
                <a:gd name="T3" fmla="*/ 0 h 227"/>
                <a:gd name="T4" fmla="*/ 0 w 227"/>
                <a:gd name="T5" fmla="*/ 227 h 22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7" h="227">
                  <a:moveTo>
                    <a:pt x="227" y="0"/>
                  </a:moveTo>
                  <a:lnTo>
                    <a:pt x="0" y="0"/>
                  </a:lnTo>
                  <a:lnTo>
                    <a:pt x="0" y="227"/>
                  </a:lnTo>
                </a:path>
              </a:pathLst>
            </a:custGeom>
            <a:noFill/>
            <a:ln w="9525">
              <a:solidFill>
                <a:srgbClr val="00B0F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0" name="Line 12"/>
          <p:cNvSpPr>
            <a:spLocks noChangeShapeType="1"/>
          </p:cNvSpPr>
          <p:nvPr/>
        </p:nvSpPr>
        <p:spPr bwMode="auto">
          <a:xfrm>
            <a:off x="1588" y="3598863"/>
            <a:ext cx="9144000" cy="0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1" name="Oval 14"/>
          <p:cNvSpPr>
            <a:spLocks noChangeArrowheads="1"/>
          </p:cNvSpPr>
          <p:nvPr/>
        </p:nvSpPr>
        <p:spPr bwMode="auto">
          <a:xfrm>
            <a:off x="646113" y="3552825"/>
            <a:ext cx="73025" cy="71438"/>
          </a:xfrm>
          <a:prstGeom prst="ellips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zh-TW" altLang="en-US">
              <a:solidFill>
                <a:srgbClr val="00B0F0"/>
              </a:solidFill>
            </a:endParaRPr>
          </a:p>
        </p:txBody>
      </p:sp>
      <p:grpSp>
        <p:nvGrpSpPr>
          <p:cNvPr id="12" name="群組 75"/>
          <p:cNvGrpSpPr>
            <a:grpSpLocks/>
          </p:cNvGrpSpPr>
          <p:nvPr userDrawn="1"/>
        </p:nvGrpSpPr>
        <p:grpSpPr bwMode="auto">
          <a:xfrm>
            <a:off x="4789488" y="5734050"/>
            <a:ext cx="4319587" cy="188913"/>
            <a:chOff x="4788793" y="5734050"/>
            <a:chExt cx="4320282" cy="188913"/>
          </a:xfrm>
        </p:grpSpPr>
        <p:grpSp>
          <p:nvGrpSpPr>
            <p:cNvPr id="13" name="群組 85"/>
            <p:cNvGrpSpPr>
              <a:grpSpLocks/>
            </p:cNvGrpSpPr>
            <p:nvPr userDrawn="1"/>
          </p:nvGrpSpPr>
          <p:grpSpPr bwMode="auto">
            <a:xfrm>
              <a:off x="4788793" y="5734050"/>
              <a:ext cx="4103687" cy="188913"/>
              <a:chOff x="4787900" y="5734050"/>
              <a:chExt cx="4103688" cy="188913"/>
            </a:xfrm>
          </p:grpSpPr>
          <p:sp>
            <p:nvSpPr>
              <p:cNvPr id="15" name="AutoShape 15"/>
              <p:cNvSpPr>
                <a:spLocks noChangeArrowheads="1"/>
              </p:cNvSpPr>
              <p:nvPr/>
            </p:nvSpPr>
            <p:spPr bwMode="auto">
              <a:xfrm>
                <a:off x="5651639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rgbClr val="00B0F0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16" name="AutoShape 16"/>
              <p:cNvSpPr>
                <a:spLocks noChangeArrowheads="1"/>
              </p:cNvSpPr>
              <p:nvPr/>
            </p:nvSpPr>
            <p:spPr bwMode="auto">
              <a:xfrm>
                <a:off x="5867574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rgbClr val="00B0F0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17" name="AutoShape 17"/>
              <p:cNvSpPr>
                <a:spLocks noChangeArrowheads="1"/>
              </p:cNvSpPr>
              <p:nvPr/>
            </p:nvSpPr>
            <p:spPr bwMode="auto">
              <a:xfrm>
                <a:off x="6083509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rgbClr val="00B0F0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18" name="AutoShape 18"/>
              <p:cNvSpPr>
                <a:spLocks noChangeArrowheads="1"/>
              </p:cNvSpPr>
              <p:nvPr/>
            </p:nvSpPr>
            <p:spPr bwMode="auto">
              <a:xfrm>
                <a:off x="6299443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rgbClr val="00B0F0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19" name="AutoShape 19"/>
              <p:cNvSpPr>
                <a:spLocks noChangeArrowheads="1"/>
              </p:cNvSpPr>
              <p:nvPr/>
            </p:nvSpPr>
            <p:spPr bwMode="auto">
              <a:xfrm>
                <a:off x="6515378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chemeClr val="bg1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20" name="AutoShape 20"/>
              <p:cNvSpPr>
                <a:spLocks noChangeArrowheads="1"/>
              </p:cNvSpPr>
              <p:nvPr/>
            </p:nvSpPr>
            <p:spPr bwMode="auto">
              <a:xfrm>
                <a:off x="6731313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chemeClr val="bg1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21" name="AutoShape 21"/>
              <p:cNvSpPr>
                <a:spLocks noChangeArrowheads="1"/>
              </p:cNvSpPr>
              <p:nvPr/>
            </p:nvSpPr>
            <p:spPr bwMode="auto">
              <a:xfrm>
                <a:off x="6948835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chemeClr val="bg1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22" name="AutoShape 22"/>
              <p:cNvSpPr>
                <a:spLocks noChangeArrowheads="1"/>
              </p:cNvSpPr>
              <p:nvPr/>
            </p:nvSpPr>
            <p:spPr bwMode="auto">
              <a:xfrm>
                <a:off x="7164770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chemeClr val="bg1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23" name="AutoShape 23"/>
              <p:cNvSpPr>
                <a:spLocks noChangeArrowheads="1"/>
              </p:cNvSpPr>
              <p:nvPr/>
            </p:nvSpPr>
            <p:spPr bwMode="auto">
              <a:xfrm>
                <a:off x="7380705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chemeClr val="bg1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24" name="AutoShape 24"/>
              <p:cNvSpPr>
                <a:spLocks noChangeArrowheads="1"/>
              </p:cNvSpPr>
              <p:nvPr/>
            </p:nvSpPr>
            <p:spPr bwMode="auto">
              <a:xfrm>
                <a:off x="7596639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chemeClr val="bg1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25" name="AutoShape 25"/>
              <p:cNvSpPr>
                <a:spLocks noChangeArrowheads="1"/>
              </p:cNvSpPr>
              <p:nvPr/>
            </p:nvSpPr>
            <p:spPr bwMode="auto">
              <a:xfrm>
                <a:off x="7812574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chemeClr val="bg1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26" name="AutoShape 26"/>
              <p:cNvSpPr>
                <a:spLocks noChangeArrowheads="1"/>
              </p:cNvSpPr>
              <p:nvPr/>
            </p:nvSpPr>
            <p:spPr bwMode="auto">
              <a:xfrm>
                <a:off x="8028509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chemeClr val="bg1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27" name="AutoShape 27"/>
              <p:cNvSpPr>
                <a:spLocks noChangeArrowheads="1"/>
              </p:cNvSpPr>
              <p:nvPr/>
            </p:nvSpPr>
            <p:spPr bwMode="auto">
              <a:xfrm>
                <a:off x="8244444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chemeClr val="bg1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28" name="AutoShape 28"/>
              <p:cNvSpPr>
                <a:spLocks noChangeArrowheads="1"/>
              </p:cNvSpPr>
              <p:nvPr/>
            </p:nvSpPr>
            <p:spPr bwMode="auto">
              <a:xfrm>
                <a:off x="8460379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chemeClr val="bg1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29" name="AutoShape 29"/>
              <p:cNvSpPr>
                <a:spLocks noChangeArrowheads="1"/>
              </p:cNvSpPr>
              <p:nvPr/>
            </p:nvSpPr>
            <p:spPr bwMode="auto">
              <a:xfrm>
                <a:off x="8676313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chemeClr val="bg1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30" name="AutoShape 32"/>
              <p:cNvSpPr>
                <a:spLocks noChangeArrowheads="1"/>
              </p:cNvSpPr>
              <p:nvPr/>
            </p:nvSpPr>
            <p:spPr bwMode="auto">
              <a:xfrm>
                <a:off x="4787900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rgbClr val="00B0F0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31" name="AutoShape 33"/>
              <p:cNvSpPr>
                <a:spLocks noChangeArrowheads="1"/>
              </p:cNvSpPr>
              <p:nvPr/>
            </p:nvSpPr>
            <p:spPr bwMode="auto">
              <a:xfrm>
                <a:off x="5003835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rgbClr val="00B0F0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32" name="AutoShape 34"/>
              <p:cNvSpPr>
                <a:spLocks noChangeArrowheads="1"/>
              </p:cNvSpPr>
              <p:nvPr/>
            </p:nvSpPr>
            <p:spPr bwMode="auto">
              <a:xfrm>
                <a:off x="5219770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rgbClr val="00B0F0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33" name="AutoShape 35"/>
              <p:cNvSpPr>
                <a:spLocks noChangeArrowheads="1"/>
              </p:cNvSpPr>
              <p:nvPr/>
            </p:nvSpPr>
            <p:spPr bwMode="auto">
              <a:xfrm>
                <a:off x="5435704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rgbClr val="00B0F0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</p:grpSp>
        <p:sp>
          <p:nvSpPr>
            <p:cNvPr id="14" name="AutoShape 29"/>
            <p:cNvSpPr>
              <a:spLocks noChangeArrowheads="1"/>
            </p:cNvSpPr>
            <p:nvPr userDrawn="1"/>
          </p:nvSpPr>
          <p:spPr bwMode="auto">
            <a:xfrm>
              <a:off x="8893140" y="5734050"/>
              <a:ext cx="215935" cy="188913"/>
            </a:xfrm>
            <a:prstGeom prst="parallelogram">
              <a:avLst>
                <a:gd name="adj" fmla="val 28571"/>
              </a:avLst>
            </a:prstGeom>
            <a:solidFill>
              <a:schemeClr val="bg1"/>
            </a:solidFill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zh-TW" altLang="en-US"/>
            </a:p>
          </p:txBody>
        </p:sp>
      </p:grp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TW" altLang="en-US" noProof="0" dirty="0"/>
              <a:t>按一下以編輯母片標題樣式</a:t>
            </a:r>
            <a:endParaRPr lang="ja-JP" altLang="en-US" noProof="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67744" y="3908425"/>
            <a:ext cx="6400800" cy="1752600"/>
          </a:xfrm>
        </p:spPr>
        <p:txBody>
          <a:bodyPr anchor="b"/>
          <a:lstStyle>
            <a:lvl1pPr marL="0" indent="0" algn="r">
              <a:buFontTx/>
              <a:buNone/>
              <a:defRPr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TW" altLang="en-US" noProof="0" dirty="0"/>
              <a:t>按一下以編輯母片副標題樣式</a:t>
            </a:r>
            <a:endParaRPr lang="ja-JP" altLang="en-US" noProof="0" dirty="0"/>
          </a:p>
        </p:txBody>
      </p:sp>
      <p:sp>
        <p:nvSpPr>
          <p:cNvPr id="3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638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48038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3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2B4DD625-EB38-4B63-B9D3-C9A9AD53D05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grpSp>
        <p:nvGrpSpPr>
          <p:cNvPr id="37" name="群組 6"/>
          <p:cNvGrpSpPr>
            <a:grpSpLocks/>
          </p:cNvGrpSpPr>
          <p:nvPr userDrawn="1"/>
        </p:nvGrpSpPr>
        <p:grpSpPr bwMode="auto">
          <a:xfrm>
            <a:off x="684213" y="6381750"/>
            <a:ext cx="2592387" cy="188913"/>
            <a:chOff x="1546225" y="6091238"/>
            <a:chExt cx="2592388" cy="188912"/>
          </a:xfrm>
        </p:grpSpPr>
        <p:sp>
          <p:nvSpPr>
            <p:cNvPr id="38" name="AutoShape 30"/>
            <p:cNvSpPr>
              <a:spLocks noChangeArrowheads="1"/>
            </p:cNvSpPr>
            <p:nvPr userDrawn="1"/>
          </p:nvSpPr>
          <p:spPr bwMode="auto">
            <a:xfrm>
              <a:off x="1546225" y="6091238"/>
              <a:ext cx="215900" cy="188912"/>
            </a:xfrm>
            <a:prstGeom prst="parallelogram">
              <a:avLst>
                <a:gd name="adj" fmla="val 28572"/>
              </a:avLst>
            </a:prstGeom>
            <a:solidFill>
              <a:srgbClr val="00B0F0"/>
            </a:solidFill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zh-TW" altLang="en-US"/>
            </a:p>
          </p:txBody>
        </p:sp>
        <p:sp>
          <p:nvSpPr>
            <p:cNvPr id="39" name="AutoShape 31"/>
            <p:cNvSpPr>
              <a:spLocks noChangeArrowheads="1"/>
            </p:cNvSpPr>
            <p:nvPr userDrawn="1"/>
          </p:nvSpPr>
          <p:spPr bwMode="auto">
            <a:xfrm>
              <a:off x="1762125" y="6091238"/>
              <a:ext cx="215900" cy="188912"/>
            </a:xfrm>
            <a:prstGeom prst="parallelogram">
              <a:avLst>
                <a:gd name="adj" fmla="val 28572"/>
              </a:avLst>
            </a:prstGeom>
            <a:solidFill>
              <a:srgbClr val="00B0F0"/>
            </a:solidFill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zh-TW" altLang="en-US"/>
            </a:p>
          </p:txBody>
        </p:sp>
        <p:sp>
          <p:nvSpPr>
            <p:cNvPr id="40" name="AutoShape 32"/>
            <p:cNvSpPr>
              <a:spLocks noChangeArrowheads="1"/>
            </p:cNvSpPr>
            <p:nvPr userDrawn="1"/>
          </p:nvSpPr>
          <p:spPr bwMode="auto">
            <a:xfrm>
              <a:off x="1978025" y="6091238"/>
              <a:ext cx="215900" cy="188912"/>
            </a:xfrm>
            <a:prstGeom prst="parallelogram">
              <a:avLst>
                <a:gd name="adj" fmla="val 28572"/>
              </a:avLst>
            </a:prstGeom>
            <a:solidFill>
              <a:srgbClr val="00B0F0"/>
            </a:solidFill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zh-TW" altLang="en-US"/>
            </a:p>
          </p:txBody>
        </p:sp>
        <p:sp>
          <p:nvSpPr>
            <p:cNvPr id="41" name="AutoShape 33"/>
            <p:cNvSpPr>
              <a:spLocks noChangeArrowheads="1"/>
            </p:cNvSpPr>
            <p:nvPr userDrawn="1"/>
          </p:nvSpPr>
          <p:spPr bwMode="auto">
            <a:xfrm>
              <a:off x="2193925" y="6091238"/>
              <a:ext cx="215900" cy="188912"/>
            </a:xfrm>
            <a:prstGeom prst="parallelogram">
              <a:avLst>
                <a:gd name="adj" fmla="val 28572"/>
              </a:avLst>
            </a:prstGeom>
            <a:solidFill>
              <a:srgbClr val="00B0F0"/>
            </a:solidFill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zh-TW" altLang="en-US"/>
            </a:p>
          </p:txBody>
        </p:sp>
        <p:sp>
          <p:nvSpPr>
            <p:cNvPr id="42" name="AutoShape 34"/>
            <p:cNvSpPr>
              <a:spLocks noChangeArrowheads="1"/>
            </p:cNvSpPr>
            <p:nvPr userDrawn="1"/>
          </p:nvSpPr>
          <p:spPr bwMode="auto">
            <a:xfrm>
              <a:off x="2409825" y="6091238"/>
              <a:ext cx="215900" cy="188912"/>
            </a:xfrm>
            <a:prstGeom prst="parallelogram">
              <a:avLst>
                <a:gd name="adj" fmla="val 28572"/>
              </a:avLst>
            </a:prstGeom>
            <a:solidFill>
              <a:schemeClr val="bg1"/>
            </a:solidFill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zh-TW" altLang="en-US"/>
            </a:p>
          </p:txBody>
        </p:sp>
        <p:sp>
          <p:nvSpPr>
            <p:cNvPr id="43" name="AutoShape 35"/>
            <p:cNvSpPr>
              <a:spLocks noChangeArrowheads="1"/>
            </p:cNvSpPr>
            <p:nvPr userDrawn="1"/>
          </p:nvSpPr>
          <p:spPr bwMode="auto">
            <a:xfrm>
              <a:off x="2625725" y="6091238"/>
              <a:ext cx="215900" cy="188912"/>
            </a:xfrm>
            <a:prstGeom prst="parallelogram">
              <a:avLst>
                <a:gd name="adj" fmla="val 28572"/>
              </a:avLst>
            </a:prstGeom>
            <a:solidFill>
              <a:schemeClr val="bg1"/>
            </a:solidFill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zh-TW" altLang="en-US"/>
            </a:p>
          </p:txBody>
        </p:sp>
        <p:sp>
          <p:nvSpPr>
            <p:cNvPr id="44" name="AutoShape 36"/>
            <p:cNvSpPr>
              <a:spLocks noChangeArrowheads="1"/>
            </p:cNvSpPr>
            <p:nvPr userDrawn="1"/>
          </p:nvSpPr>
          <p:spPr bwMode="auto">
            <a:xfrm>
              <a:off x="2843213" y="6091238"/>
              <a:ext cx="215900" cy="188912"/>
            </a:xfrm>
            <a:prstGeom prst="parallelogram">
              <a:avLst>
                <a:gd name="adj" fmla="val 28572"/>
              </a:avLst>
            </a:prstGeom>
            <a:solidFill>
              <a:schemeClr val="bg1"/>
            </a:solidFill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zh-TW" altLang="en-US"/>
            </a:p>
          </p:txBody>
        </p:sp>
        <p:sp>
          <p:nvSpPr>
            <p:cNvPr id="45" name="AutoShape 37"/>
            <p:cNvSpPr>
              <a:spLocks noChangeArrowheads="1"/>
            </p:cNvSpPr>
            <p:nvPr userDrawn="1"/>
          </p:nvSpPr>
          <p:spPr bwMode="auto">
            <a:xfrm>
              <a:off x="3059113" y="6091238"/>
              <a:ext cx="215900" cy="188912"/>
            </a:xfrm>
            <a:prstGeom prst="parallelogram">
              <a:avLst>
                <a:gd name="adj" fmla="val 28572"/>
              </a:avLst>
            </a:prstGeom>
            <a:solidFill>
              <a:schemeClr val="bg1"/>
            </a:solidFill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zh-TW" altLang="en-US"/>
            </a:p>
          </p:txBody>
        </p:sp>
        <p:sp>
          <p:nvSpPr>
            <p:cNvPr id="46" name="AutoShape 38"/>
            <p:cNvSpPr>
              <a:spLocks noChangeArrowheads="1"/>
            </p:cNvSpPr>
            <p:nvPr userDrawn="1"/>
          </p:nvSpPr>
          <p:spPr bwMode="auto">
            <a:xfrm>
              <a:off x="3275013" y="6091238"/>
              <a:ext cx="215900" cy="188912"/>
            </a:xfrm>
            <a:prstGeom prst="parallelogram">
              <a:avLst>
                <a:gd name="adj" fmla="val 28572"/>
              </a:avLst>
            </a:prstGeom>
            <a:solidFill>
              <a:schemeClr val="bg1"/>
            </a:solidFill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zh-TW" altLang="en-US"/>
            </a:p>
          </p:txBody>
        </p:sp>
        <p:sp>
          <p:nvSpPr>
            <p:cNvPr id="47" name="AutoShape 39"/>
            <p:cNvSpPr>
              <a:spLocks noChangeArrowheads="1"/>
            </p:cNvSpPr>
            <p:nvPr userDrawn="1"/>
          </p:nvSpPr>
          <p:spPr bwMode="auto">
            <a:xfrm>
              <a:off x="3490913" y="6091238"/>
              <a:ext cx="215900" cy="188912"/>
            </a:xfrm>
            <a:prstGeom prst="parallelogram">
              <a:avLst>
                <a:gd name="adj" fmla="val 28572"/>
              </a:avLst>
            </a:prstGeom>
            <a:solidFill>
              <a:schemeClr val="bg1"/>
            </a:solidFill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zh-TW" altLang="en-US"/>
            </a:p>
          </p:txBody>
        </p:sp>
        <p:sp>
          <p:nvSpPr>
            <p:cNvPr id="48" name="AutoShape 40"/>
            <p:cNvSpPr>
              <a:spLocks noChangeArrowheads="1"/>
            </p:cNvSpPr>
            <p:nvPr userDrawn="1"/>
          </p:nvSpPr>
          <p:spPr bwMode="auto">
            <a:xfrm>
              <a:off x="3706813" y="6091238"/>
              <a:ext cx="215900" cy="188912"/>
            </a:xfrm>
            <a:prstGeom prst="parallelogram">
              <a:avLst>
                <a:gd name="adj" fmla="val 28572"/>
              </a:avLst>
            </a:prstGeom>
            <a:solidFill>
              <a:schemeClr val="bg1"/>
            </a:solidFill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zh-TW" altLang="en-US"/>
            </a:p>
          </p:txBody>
        </p:sp>
        <p:sp>
          <p:nvSpPr>
            <p:cNvPr id="49" name="AutoShape 41"/>
            <p:cNvSpPr>
              <a:spLocks noChangeArrowheads="1"/>
            </p:cNvSpPr>
            <p:nvPr userDrawn="1"/>
          </p:nvSpPr>
          <p:spPr bwMode="auto">
            <a:xfrm>
              <a:off x="3922713" y="6091238"/>
              <a:ext cx="215900" cy="188912"/>
            </a:xfrm>
            <a:prstGeom prst="parallelogram">
              <a:avLst>
                <a:gd name="adj" fmla="val 28572"/>
              </a:avLst>
            </a:prstGeom>
            <a:solidFill>
              <a:schemeClr val="bg1"/>
            </a:solidFill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5150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628775"/>
            <a:ext cx="8712969" cy="4497388"/>
          </a:xfrm>
        </p:spPr>
        <p:txBody>
          <a:bodyPr/>
          <a:lstStyle>
            <a:lvl1pPr>
              <a:defRPr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>
              <a:buFont typeface="Wingdings" panose="05000000000000000000" pitchFamily="2" charset="2"/>
              <a:buChar char="w"/>
              <a:defRPr sz="2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>
              <a:defRPr sz="1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>
              <a:buFont typeface="Wingdings" panose="05000000000000000000" pitchFamily="2" charset="2"/>
              <a:buChar char="Ø"/>
              <a:defRPr sz="16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>
              <a:defRPr sz="16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58C610-EEC7-4648-8BC7-E3D16E587BB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4729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EA7B84-AFD4-4E93-BB36-6D71902A15F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294303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4213" y="1628775"/>
            <a:ext cx="3703637" cy="44973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40250" y="1628775"/>
            <a:ext cx="3703638" cy="4497388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C7099D-42D3-48A5-818A-061D0C9F8F5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96707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B135D7-AC64-445F-99F3-6722499913A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82334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06A2C4-EC30-4A1A-B73D-32098C6C593E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26983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B549A5-AF2C-41CA-BC4A-685A3A7D9D88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24303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778668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ja-JP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1520" y="1628775"/>
            <a:ext cx="8712969" cy="449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763713" y="638175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356100" y="6381750"/>
            <a:ext cx="296862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51838" y="6381750"/>
            <a:ext cx="792162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fld id="{FC945DAE-CF0E-4E7B-81BC-5FF1ACCCA09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1031" name="Line 17"/>
          <p:cNvSpPr>
            <a:spLocks noChangeShapeType="1"/>
          </p:cNvSpPr>
          <p:nvPr/>
        </p:nvSpPr>
        <p:spPr bwMode="auto">
          <a:xfrm>
            <a:off x="-1588" y="1509713"/>
            <a:ext cx="9144001" cy="0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" name="Rectangle 6"/>
          <p:cNvSpPr txBox="1">
            <a:spLocks noChangeArrowheads="1"/>
          </p:cNvSpPr>
          <p:nvPr userDrawn="1"/>
        </p:nvSpPr>
        <p:spPr bwMode="auto">
          <a:xfrm>
            <a:off x="8351838" y="6381750"/>
            <a:ext cx="792162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ja-JP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ja-JP"/>
              <a:t>P</a:t>
            </a:r>
            <a:fld id="{8BA0A769-0EAA-4950-B6F9-97FD6B9E6567}" type="slidenum">
              <a:rPr lang="en-US" altLang="ja-JP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71" name="Text Box 5"/>
          <p:cNvSpPr txBox="1">
            <a:spLocks noChangeArrowheads="1"/>
          </p:cNvSpPr>
          <p:nvPr userDrawn="1"/>
        </p:nvSpPr>
        <p:spPr bwMode="auto">
          <a:xfrm>
            <a:off x="124543" y="6538913"/>
            <a:ext cx="7543801" cy="307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10" tIns="45706" rIns="91410" bIns="45706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0" lang="en-US" altLang="zh-TW" sz="1400" i="1" dirty="0">
                <a:solidFill>
                  <a:schemeClr val="accent5">
                    <a:lumMod val="50000"/>
                    <a:alpha val="85000"/>
                  </a:schemeClr>
                </a:solidFill>
                <a:latin typeface="Arial Black" pitchFamily="34" charset="0"/>
              </a:rPr>
              <a:t>Communication IC &amp; Signal Processing lab 716 </a:t>
            </a:r>
            <a:endParaRPr kumimoji="0" lang="en-US" altLang="zh-TW" sz="1100" b="1" i="1" dirty="0">
              <a:solidFill>
                <a:schemeClr val="accent5">
                  <a:lumMod val="50000"/>
                  <a:alpha val="8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Picture 2" descr="http://logo.nchu.edu.tw/renovation/logo/logo1.gif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131" y="394401"/>
            <a:ext cx="1239414" cy="102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28" r:id="rId3"/>
    <p:sldLayoutId id="2147483831" r:id="rId4"/>
    <p:sldLayoutId id="2147483832" r:id="rId5"/>
    <p:sldLayoutId id="2147483833" r:id="rId6"/>
    <p:sldLayoutId id="2147483834" r:id="rId7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b="1" kern="1200">
          <a:solidFill>
            <a:srgbClr val="FF9900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rgbClr val="FF9900"/>
          </a:solidFill>
          <a:latin typeface="微軟正黑體" panose="020B0604030504040204" pitchFamily="34" charset="-120"/>
          <a:ea typeface="微軟正黑體" panose="020B0604030504040204" pitchFamily="34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rgbClr val="FF9900"/>
          </a:solidFill>
          <a:latin typeface="微軟正黑體" panose="020B0604030504040204" pitchFamily="34" charset="-120"/>
          <a:ea typeface="微軟正黑體" panose="020B0604030504040204" pitchFamily="34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rgbClr val="FF9900"/>
          </a:solidFill>
          <a:latin typeface="微軟正黑體" panose="020B0604030504040204" pitchFamily="34" charset="-120"/>
          <a:ea typeface="微軟正黑體" panose="020B0604030504040204" pitchFamily="34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rgbClr val="FF9900"/>
          </a:solidFill>
          <a:latin typeface="微軟正黑體" panose="020B0604030504040204" pitchFamily="34" charset="-120"/>
          <a:ea typeface="微軟正黑體" panose="020B0604030504040204" pitchFamily="34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Clr>
          <a:srgbClr val="0070C0"/>
        </a:buClr>
        <a:buFont typeface="Wingdings" panose="05000000000000000000" pitchFamily="2" charset="2"/>
        <a:buChar char=""/>
        <a:defRPr kumimoji="1" sz="28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buFont typeface="Wingdings" panose="05000000000000000000" pitchFamily="2" charset="2"/>
        <a:buChar char="w"/>
        <a:defRPr kumimoji="1" sz="24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C000"/>
        </a:buClr>
        <a:buFont typeface="Wingdings" panose="05000000000000000000" pitchFamily="2" charset="2"/>
        <a:buChar char=""/>
        <a:defRPr kumimoji="1" sz="20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B050"/>
        </a:buClr>
        <a:buFont typeface="Wingdings" panose="05000000000000000000" pitchFamily="2" charset="2"/>
        <a:buChar char=""/>
        <a:defRPr kumimoji="1" sz="18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©"/>
        <a:defRPr kumimoji="1" sz="18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oogle.com/url?sa=i&amp;url=https://meteor.today/article/Bfglq-&amp;psig=AOvVaw12MTQsEVgQGY7gC400_eN6&amp;ust=1586214687771000&amp;source=images&amp;cd=vfe&amp;ved=0CAIQjRxqFwoTCKinhJu00ugCFQAAAAAdAAAAABAM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65126" y="1549785"/>
            <a:ext cx="8389812" cy="1879215"/>
          </a:xfrm>
        </p:spPr>
        <p:txBody>
          <a:bodyPr/>
          <a:lstStyle/>
          <a:p>
            <a:br>
              <a:rPr lang="en-US" altLang="zh-TW" sz="3600" dirty="0"/>
            </a:br>
            <a:r>
              <a:rPr lang="en-US" altLang="zh-TW" sz="3600" dirty="0"/>
              <a:t>FPGA</a:t>
            </a:r>
            <a:r>
              <a:rPr lang="zh-TW" altLang="en-US" sz="3600" dirty="0"/>
              <a:t> </a:t>
            </a:r>
            <a:r>
              <a:rPr lang="en-US" altLang="zh-TW" sz="3600" dirty="0"/>
              <a:t>Introduce</a:t>
            </a:r>
            <a:br>
              <a:rPr lang="en-US" altLang="zh-TW" sz="3600" dirty="0"/>
            </a:br>
            <a:r>
              <a:rPr lang="en-US" altLang="zh-TW" sz="2000" dirty="0"/>
              <a:t>2022.03.22</a:t>
            </a:r>
            <a:endParaRPr lang="en-US" altLang="zh-TW" sz="3600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43608" y="3573463"/>
            <a:ext cx="6400800" cy="2089150"/>
          </a:xfrm>
        </p:spPr>
        <p:txBody>
          <a:bodyPr/>
          <a:lstStyle/>
          <a:p>
            <a:pPr eaLnBrk="1" hangingPunct="1"/>
            <a:endParaRPr lang="en-US" altLang="zh-TW" sz="2000" dirty="0"/>
          </a:p>
          <a:p>
            <a:pPr eaLnBrk="1" hangingPunct="1"/>
            <a:endParaRPr lang="en-US" altLang="zh-TW" sz="2000" dirty="0"/>
          </a:p>
          <a:p>
            <a:pPr eaLnBrk="1" hangingPunct="1"/>
            <a:endParaRPr lang="en-US" altLang="zh-TW" sz="20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860032" y="4941168"/>
            <a:ext cx="3736504" cy="793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Tx/>
              <a:buNone/>
              <a:defRPr kumimoji="1" sz="28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Wingdings" panose="05000000000000000000" pitchFamily="2" charset="2"/>
              <a:buChar char="w"/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"/>
              <a:defRPr kumimoji="1" sz="20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Font typeface="Wingdings" panose="05000000000000000000" pitchFamily="2" charset="2"/>
              <a:buChar char=""/>
              <a:defRPr kumimoji="1" sz="18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©"/>
              <a:defRPr kumimoji="1" sz="18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altLang="zh-TW" sz="2000" dirty="0"/>
          </a:p>
          <a:p>
            <a:pPr eaLnBrk="1" hangingPunct="1"/>
            <a:endParaRPr lang="en-US" altLang="zh-TW" sz="2000" dirty="0"/>
          </a:p>
          <a:p>
            <a:pPr eaLnBrk="1" hangingPunct="1"/>
            <a:endParaRPr lang="en-US" altLang="zh-TW" sz="2000" dirty="0"/>
          </a:p>
          <a:p>
            <a:pPr eaLnBrk="1" hangingPunct="1"/>
            <a:r>
              <a:rPr lang="zh-TW" altLang="en-US" sz="2000" dirty="0">
                <a:latin typeface="標楷體" panose="03000509000000000000" pitchFamily="65" charset="-120"/>
              </a:rPr>
              <a:t>指導教授：范志鵬</a:t>
            </a:r>
            <a:endParaRPr lang="en-US" altLang="zh-TW" sz="2000" dirty="0">
              <a:latin typeface="標楷體" panose="03000509000000000000" pitchFamily="65" charset="-120"/>
            </a:endParaRPr>
          </a:p>
          <a:p>
            <a:pPr eaLnBrk="1" hangingPunct="1"/>
            <a:r>
              <a:rPr lang="zh-TW" altLang="en-US" sz="2000" dirty="0">
                <a:latin typeface="標楷體" panose="03000509000000000000" pitchFamily="65" charset="-120"/>
              </a:rPr>
              <a:t>主講人：林軒宇</a:t>
            </a:r>
            <a:endParaRPr lang="en-US" altLang="zh-TW" sz="2000" dirty="0">
              <a:latin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創新專案</a:t>
            </a:r>
            <a:endParaRPr lang="en-US" altLang="zh-TW" dirty="0"/>
          </a:p>
          <a:p>
            <a:pPr algn="just"/>
            <a:r>
              <a:rPr lang="zh-TW" altLang="en-US" dirty="0"/>
              <a:t>無意義開場白</a:t>
            </a:r>
            <a:endParaRPr lang="en-US" altLang="zh-TW" dirty="0"/>
          </a:p>
          <a:p>
            <a:pPr algn="just"/>
            <a:r>
              <a:rPr lang="zh-TW" altLang="en-US" dirty="0"/>
              <a:t>直接</a:t>
            </a:r>
            <a:r>
              <a:rPr lang="en-US" altLang="zh-TW" dirty="0"/>
              <a:t>“Next”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1772816"/>
            <a:ext cx="5520792" cy="46805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372200" y="6057900"/>
            <a:ext cx="576064" cy="2514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0536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983" y="1844824"/>
            <a:ext cx="4704100" cy="401598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輸入專案名稱</a:t>
            </a:r>
            <a:endParaRPr lang="en-US" altLang="zh-TW" dirty="0"/>
          </a:p>
          <a:p>
            <a:pPr algn="just"/>
            <a:r>
              <a:rPr lang="zh-TW" altLang="en-US" dirty="0"/>
              <a:t>輸入專案位址</a:t>
            </a:r>
            <a:endParaRPr lang="en-US" altLang="zh-TW" dirty="0"/>
          </a:p>
          <a:p>
            <a:pPr algn="just"/>
            <a:r>
              <a:rPr lang="en-US" altLang="zh-TW" dirty="0"/>
              <a:t>“Next”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4211960" y="2708920"/>
            <a:ext cx="1296144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211960" y="2949609"/>
            <a:ext cx="1872208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5508104" y="2601778"/>
            <a:ext cx="29523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輸入專案名稱（不能以數字開頭）</a:t>
            </a:r>
            <a:endParaRPr lang="en-US" altLang="zh-TW" sz="1600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6084168" y="2890663"/>
            <a:ext cx="30598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輸入專案位址</a:t>
            </a:r>
            <a:r>
              <a:rPr lang="en-US" altLang="zh-TW" sz="1600" dirty="0">
                <a:solidFill>
                  <a:srgbClr val="FF0000"/>
                </a:solidFill>
              </a:rPr>
              <a:t>(</a:t>
            </a:r>
            <a:r>
              <a:rPr lang="zh-TW" altLang="en-US" sz="1600" dirty="0">
                <a:solidFill>
                  <a:srgbClr val="FF0000"/>
                </a:solidFill>
              </a:rPr>
              <a:t>不能有中文路徑</a:t>
            </a:r>
            <a:r>
              <a:rPr lang="en-US" altLang="zh-TW" sz="1600" dirty="0">
                <a:solidFill>
                  <a:srgbClr val="FF0000"/>
                </a:solidFill>
              </a:rPr>
              <a:t>)</a:t>
            </a:r>
          </a:p>
          <a:p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4211960" y="3176527"/>
            <a:ext cx="1296144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5481012" y="3142709"/>
            <a:ext cx="283540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於當前路徑生成子目錄</a:t>
            </a:r>
            <a:endParaRPr lang="en-US" altLang="zh-TW" sz="1600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948264" y="5517232"/>
            <a:ext cx="576064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4419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選 </a:t>
            </a:r>
            <a:r>
              <a:rPr lang="en-US" altLang="zh-TW" dirty="0"/>
              <a:t>”RTL</a:t>
            </a:r>
            <a:r>
              <a:rPr lang="zh-TW" altLang="en-US" dirty="0"/>
              <a:t> </a:t>
            </a:r>
            <a:r>
              <a:rPr lang="en-US" altLang="zh-TW" dirty="0"/>
              <a:t>Project”</a:t>
            </a:r>
          </a:p>
          <a:p>
            <a:pPr algn="just"/>
            <a:r>
              <a:rPr lang="en-US" altLang="zh-TW" dirty="0"/>
              <a:t>“Next”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1938123"/>
            <a:ext cx="4943607" cy="421697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519470" y="2801542"/>
            <a:ext cx="980522" cy="2674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587758" y="2761183"/>
            <a:ext cx="283540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RTL</a:t>
            </a:r>
            <a:r>
              <a:rPr lang="zh-TW" altLang="en-US" sz="1600" dirty="0">
                <a:solidFill>
                  <a:srgbClr val="FF0000"/>
                </a:solidFill>
              </a:rPr>
              <a:t>專案</a:t>
            </a:r>
            <a:endParaRPr lang="en-US" altLang="zh-TW" sz="1600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444208" y="5805264"/>
            <a:ext cx="576064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5148064" y="3569692"/>
            <a:ext cx="283540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/>
              <a:t>已經</a:t>
            </a:r>
            <a:r>
              <a:rPr lang="en-US" altLang="zh-TW" sz="1600" dirty="0"/>
              <a:t>Synthesis</a:t>
            </a:r>
            <a:r>
              <a:rPr lang="zh-TW" altLang="en-US" sz="1600" dirty="0"/>
              <a:t>，使用這個</a:t>
            </a:r>
            <a:endParaRPr lang="en-US" altLang="zh-TW" sz="1600" dirty="0"/>
          </a:p>
          <a:p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6516216" y="4017857"/>
            <a:ext cx="2835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/>
              <a:t>規劃</a:t>
            </a:r>
            <a:r>
              <a:rPr lang="en-US" altLang="zh-TW" sz="1600" dirty="0"/>
              <a:t>I/O</a:t>
            </a:r>
            <a:r>
              <a:rPr lang="zh-TW" altLang="en-US" sz="1600" dirty="0"/>
              <a:t>的專案</a:t>
            </a:r>
            <a:endParaRPr lang="en-US" altLang="zh-TW" sz="16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925618" y="4291096"/>
            <a:ext cx="2835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/>
              <a:t>從舊程式過來使用</a:t>
            </a:r>
            <a:r>
              <a:rPr lang="en-US" altLang="zh-TW" sz="1600" dirty="0"/>
              <a:t>(</a:t>
            </a:r>
            <a:r>
              <a:rPr lang="en-US" altLang="zh-TW" sz="1600" dirty="0" err="1"/>
              <a:t>ex:ISE</a:t>
            </a:r>
            <a:r>
              <a:rPr lang="en-US" altLang="zh-TW" sz="1600" dirty="0"/>
              <a:t>)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5721641" y="4642541"/>
            <a:ext cx="2835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Xilinx </a:t>
            </a:r>
            <a:r>
              <a:rPr lang="zh-TW" altLang="en-US" sz="1600" dirty="0"/>
              <a:t>的範例專案</a:t>
            </a: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3895531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加入</a:t>
            </a:r>
            <a:r>
              <a:rPr lang="en-US" altLang="zh-TW" dirty="0"/>
              <a:t>Design</a:t>
            </a:r>
            <a:r>
              <a:rPr lang="zh-TW" altLang="en-US" dirty="0"/>
              <a:t> </a:t>
            </a:r>
            <a:r>
              <a:rPr lang="en-US" altLang="zh-TW" dirty="0"/>
              <a:t>Source</a:t>
            </a:r>
          </a:p>
          <a:p>
            <a:pPr algn="just"/>
            <a:r>
              <a:rPr lang="en-US" altLang="zh-TW" dirty="0"/>
              <a:t>Target language </a:t>
            </a:r>
            <a:r>
              <a:rPr lang="zh-TW" altLang="en-US" dirty="0"/>
              <a:t>選</a:t>
            </a:r>
            <a:r>
              <a:rPr lang="en-US" altLang="zh-TW" dirty="0"/>
              <a:t>Verilog </a:t>
            </a:r>
            <a:r>
              <a:rPr lang="zh-TW" altLang="en-US" dirty="0"/>
              <a:t>，</a:t>
            </a:r>
            <a:r>
              <a:rPr lang="en-US" altLang="zh-TW" dirty="0"/>
              <a:t>Simulation </a:t>
            </a:r>
            <a:r>
              <a:rPr lang="zh-TW" altLang="en-US" dirty="0"/>
              <a:t>選</a:t>
            </a:r>
            <a:r>
              <a:rPr lang="en-US" altLang="zh-TW" dirty="0"/>
              <a:t>Mixed</a:t>
            </a:r>
          </a:p>
          <a:p>
            <a:pPr algn="just"/>
            <a:r>
              <a:rPr lang="en-US" altLang="zh-TW" dirty="0"/>
              <a:t>“Next”</a:t>
            </a:r>
            <a:endParaRPr lang="zh-TW" altLang="en-US" dirty="0"/>
          </a:p>
        </p:txBody>
      </p:sp>
      <p:grpSp>
        <p:nvGrpSpPr>
          <p:cNvPr id="7" name="群組 6"/>
          <p:cNvGrpSpPr>
            <a:grpSpLocks noChangeAspect="1"/>
          </p:cNvGrpSpPr>
          <p:nvPr/>
        </p:nvGrpSpPr>
        <p:grpSpPr>
          <a:xfrm>
            <a:off x="3347864" y="2636912"/>
            <a:ext cx="4464496" cy="3805797"/>
            <a:chOff x="3010706" y="2034789"/>
            <a:chExt cx="5060445" cy="4313823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10706" y="2034789"/>
              <a:ext cx="5060445" cy="4313823"/>
            </a:xfrm>
            <a:prstGeom prst="rect">
              <a:avLst/>
            </a:prstGeom>
          </p:spPr>
        </p:pic>
        <p:sp>
          <p:nvSpPr>
            <p:cNvPr id="10" name="文字方塊 9"/>
            <p:cNvSpPr txBox="1"/>
            <p:nvPr/>
          </p:nvSpPr>
          <p:spPr>
            <a:xfrm>
              <a:off x="3183702" y="3237081"/>
              <a:ext cx="4205358" cy="69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>
                  <a:solidFill>
                    <a:srgbClr val="FF0000"/>
                  </a:solidFill>
                </a:rPr>
                <a:t>可以在這加入寫好的</a:t>
              </a:r>
              <a:r>
                <a:rPr lang="en-US" altLang="zh-TW" sz="1600" dirty="0">
                  <a:solidFill>
                    <a:srgbClr val="FF0000"/>
                  </a:solidFill>
                </a:rPr>
                <a:t>Verilog Code </a:t>
              </a:r>
            </a:p>
            <a:p>
              <a:endParaRPr lang="zh-TW" altLang="en-US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6112269" y="5952043"/>
              <a:ext cx="576064" cy="2563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2987825" y="5943725"/>
            <a:ext cx="20882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使用哪種語言做專案</a:t>
            </a:r>
            <a:r>
              <a:rPr lang="en-US" altLang="zh-TW" sz="1600" dirty="0">
                <a:solidFill>
                  <a:srgbClr val="FF0000"/>
                </a:solidFill>
              </a:rPr>
              <a:t> </a:t>
            </a:r>
          </a:p>
          <a:p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3523718" y="5732588"/>
            <a:ext cx="1120290" cy="2166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4698924" y="5729811"/>
            <a:ext cx="1313236" cy="2166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4644007" y="5410537"/>
            <a:ext cx="194838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模擬使用的語言</a:t>
            </a:r>
            <a:r>
              <a:rPr lang="en-US" altLang="zh-TW" sz="1600" dirty="0">
                <a:solidFill>
                  <a:srgbClr val="FF0000"/>
                </a:solidFill>
              </a:rPr>
              <a:t> </a:t>
            </a:r>
          </a:p>
          <a:p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3500487" y="3477581"/>
            <a:ext cx="279425" cy="226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0229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加入</a:t>
            </a:r>
            <a:r>
              <a:rPr lang="en-US" altLang="zh-TW" dirty="0"/>
              <a:t>Constraints (.</a:t>
            </a:r>
            <a:r>
              <a:rPr lang="en-US" altLang="zh-TW" dirty="0" err="1"/>
              <a:t>xdc</a:t>
            </a:r>
            <a:r>
              <a:rPr lang="zh-TW" altLang="en-US" dirty="0"/>
              <a:t>檔</a:t>
            </a:r>
            <a:r>
              <a:rPr lang="en-US" altLang="zh-TW" dirty="0"/>
              <a:t>)</a:t>
            </a:r>
          </a:p>
          <a:p>
            <a:pPr algn="just"/>
            <a:r>
              <a:rPr lang="en-US" altLang="zh-TW" dirty="0"/>
              <a:t> “Next”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738" y="2206487"/>
            <a:ext cx="4948574" cy="4263002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2607237" y="3418781"/>
            <a:ext cx="3710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可以在這加入寫好的 </a:t>
            </a:r>
            <a:r>
              <a:rPr lang="en-US" altLang="zh-TW" sz="1600" dirty="0">
                <a:solidFill>
                  <a:srgbClr val="FF0000"/>
                </a:solidFill>
              </a:rPr>
              <a:t>.</a:t>
            </a:r>
            <a:r>
              <a:rPr lang="en-US" altLang="zh-TW" sz="1600" dirty="0" err="1">
                <a:solidFill>
                  <a:srgbClr val="FF0000"/>
                </a:solidFill>
              </a:rPr>
              <a:t>xdc</a:t>
            </a:r>
            <a:r>
              <a:rPr lang="zh-TW" altLang="en-US" sz="1600" dirty="0">
                <a:solidFill>
                  <a:srgbClr val="FF0000"/>
                </a:solidFill>
              </a:rPr>
              <a:t>檔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499497" y="6126163"/>
            <a:ext cx="440655" cy="1593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2636391" y="3161772"/>
            <a:ext cx="279425" cy="226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5263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664" y="1950675"/>
            <a:ext cx="5254825" cy="4175488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選擇對應的板子</a:t>
            </a:r>
            <a:endParaRPr lang="en-US" altLang="zh-TW" dirty="0"/>
          </a:p>
          <a:p>
            <a:pPr algn="just"/>
            <a:r>
              <a:rPr lang="en-US" altLang="zh-TW" dirty="0"/>
              <a:t>Family: Artix-7</a:t>
            </a:r>
          </a:p>
          <a:p>
            <a:pPr algn="just"/>
            <a:r>
              <a:rPr lang="en-US" altLang="zh-TW" dirty="0"/>
              <a:t>Package: csg324</a:t>
            </a:r>
          </a:p>
          <a:p>
            <a:pPr algn="just"/>
            <a:r>
              <a:rPr lang="en-US" altLang="zh-TW" dirty="0"/>
              <a:t>Speed: -1</a:t>
            </a:r>
          </a:p>
          <a:p>
            <a:pPr algn="just"/>
            <a:r>
              <a:rPr lang="en-US" altLang="zh-TW" dirty="0"/>
              <a:t>Part: xc7a35tcsg324-1</a:t>
            </a:r>
          </a:p>
          <a:p>
            <a:pPr algn="just"/>
            <a:r>
              <a:rPr lang="en-US" altLang="zh-TW" dirty="0"/>
              <a:t> “Next”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427984" y="2132856"/>
            <a:ext cx="3710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選擇對應的</a:t>
            </a:r>
            <a:r>
              <a:rPr lang="en-US" altLang="zh-TW" sz="1600" dirty="0">
                <a:solidFill>
                  <a:srgbClr val="FF0000"/>
                </a:solidFill>
              </a:rPr>
              <a:t>FPGA</a:t>
            </a:r>
            <a:r>
              <a:rPr lang="zh-TW" altLang="en-US" sz="1600" dirty="0">
                <a:solidFill>
                  <a:srgbClr val="FF0000"/>
                </a:solidFill>
              </a:rPr>
              <a:t>板型號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7091820" y="5768305"/>
            <a:ext cx="504055" cy="2484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906513" y="4288557"/>
            <a:ext cx="4913499" cy="2484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230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進行最後的確認</a:t>
            </a:r>
            <a:endParaRPr lang="en-US" altLang="zh-TW" dirty="0"/>
          </a:p>
          <a:p>
            <a:pPr algn="just"/>
            <a:r>
              <a:rPr lang="en-US" altLang="zh-TW" dirty="0"/>
              <a:t> “Finish”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1925144"/>
            <a:ext cx="5408388" cy="4303858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4283968" y="4332467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前面的設定會在這裡再確認一次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7308304" y="5877719"/>
            <a:ext cx="504055" cy="2484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4211959" y="2471410"/>
            <a:ext cx="3312369" cy="18216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0433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專案操作介面</a:t>
            </a:r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132856"/>
            <a:ext cx="7994531" cy="4370121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619672" y="3501008"/>
            <a:ext cx="3528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設計理念，由上到下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88057" y="2590164"/>
            <a:ext cx="1131615" cy="33591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7252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操作介面介紹</a:t>
            </a:r>
            <a:endParaRPr lang="en-US" altLang="zh-TW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350544" y="1879454"/>
            <a:ext cx="352839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00" dirty="0">
                <a:solidFill>
                  <a:srgbClr val="FF0000"/>
                </a:solidFill>
              </a:rPr>
              <a:t>專案設定</a:t>
            </a:r>
          </a:p>
          <a:p>
            <a:r>
              <a:rPr lang="zh-TW" altLang="en-US" sz="1300" dirty="0">
                <a:solidFill>
                  <a:srgbClr val="FF0000"/>
                </a:solidFill>
              </a:rPr>
              <a:t>新增資料</a:t>
            </a:r>
            <a:r>
              <a:rPr lang="en-US" altLang="zh-TW" sz="1300" dirty="0">
                <a:solidFill>
                  <a:srgbClr val="FF0000"/>
                </a:solidFill>
              </a:rPr>
              <a:t>(</a:t>
            </a:r>
            <a:r>
              <a:rPr lang="en-US" altLang="zh-TW" sz="1300" dirty="0" err="1">
                <a:solidFill>
                  <a:srgbClr val="FF0000"/>
                </a:solidFill>
              </a:rPr>
              <a:t>Verilog,Constraint</a:t>
            </a:r>
            <a:r>
              <a:rPr lang="en-US" altLang="zh-TW" sz="1300" dirty="0">
                <a:solidFill>
                  <a:srgbClr val="FF0000"/>
                </a:solidFill>
              </a:rPr>
              <a:t>)</a:t>
            </a:r>
          </a:p>
          <a:p>
            <a:r>
              <a:rPr lang="zh-TW" altLang="en-US" sz="1300" dirty="0">
                <a:solidFill>
                  <a:srgbClr val="FF0000"/>
                </a:solidFill>
              </a:rPr>
              <a:t>資源範例</a:t>
            </a:r>
            <a:endParaRPr lang="en-US" altLang="zh-TW" sz="1300" dirty="0">
              <a:solidFill>
                <a:srgbClr val="FF0000"/>
              </a:solidFill>
            </a:endParaRPr>
          </a:p>
          <a:p>
            <a:r>
              <a:rPr lang="en-US" altLang="zh-TW" sz="1300" dirty="0">
                <a:solidFill>
                  <a:srgbClr val="FF0000"/>
                </a:solidFill>
              </a:rPr>
              <a:t>IP</a:t>
            </a:r>
            <a:r>
              <a:rPr lang="zh-TW" altLang="en-US" sz="1300" dirty="0">
                <a:solidFill>
                  <a:srgbClr val="FF0000"/>
                </a:solidFill>
              </a:rPr>
              <a:t>庫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099" y="1628775"/>
            <a:ext cx="1517445" cy="492287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833099" y="1916833"/>
            <a:ext cx="1517445" cy="7920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833098" y="2746300"/>
            <a:ext cx="1517445" cy="7920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4350543" y="2980065"/>
            <a:ext cx="352839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00" dirty="0">
                <a:solidFill>
                  <a:srgbClr val="FF0000"/>
                </a:solidFill>
              </a:rPr>
              <a:t>使用圖形化介面創建專案</a:t>
            </a:r>
          </a:p>
        </p:txBody>
      </p:sp>
      <p:sp>
        <p:nvSpPr>
          <p:cNvPr id="11" name="矩形 10"/>
          <p:cNvSpPr/>
          <p:nvPr/>
        </p:nvSpPr>
        <p:spPr>
          <a:xfrm>
            <a:off x="2833097" y="3575767"/>
            <a:ext cx="1517445" cy="4292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4350541" y="3615849"/>
            <a:ext cx="352839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00" dirty="0">
                <a:solidFill>
                  <a:srgbClr val="FF0000"/>
                </a:solidFill>
              </a:rPr>
              <a:t>模擬 </a:t>
            </a:r>
            <a:r>
              <a:rPr lang="en-US" altLang="zh-TW" sz="1300" dirty="0">
                <a:solidFill>
                  <a:srgbClr val="FF0000"/>
                </a:solidFill>
              </a:rPr>
              <a:t>(</a:t>
            </a:r>
            <a:r>
              <a:rPr lang="zh-TW" altLang="en-US" sz="1300" dirty="0">
                <a:solidFill>
                  <a:srgbClr val="FF0000"/>
                </a:solidFill>
              </a:rPr>
              <a:t>驗證</a:t>
            </a:r>
            <a:r>
              <a:rPr lang="en-US" altLang="zh-TW" sz="1300" dirty="0">
                <a:solidFill>
                  <a:srgbClr val="FF0000"/>
                </a:solidFill>
              </a:rPr>
              <a:t>RTL</a:t>
            </a:r>
            <a:r>
              <a:rPr lang="zh-TW" altLang="en-US" sz="1300" dirty="0">
                <a:solidFill>
                  <a:srgbClr val="FF0000"/>
                </a:solidFill>
              </a:rPr>
              <a:t>邏輯是否正確</a:t>
            </a:r>
            <a:r>
              <a:rPr lang="en-US" altLang="zh-TW" sz="1300" dirty="0">
                <a:solidFill>
                  <a:srgbClr val="FF0000"/>
                </a:solidFill>
              </a:rPr>
              <a:t>)</a:t>
            </a:r>
            <a:endParaRPr lang="zh-TW" altLang="en-US" sz="1300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833096" y="4059908"/>
            <a:ext cx="1517445" cy="4292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4350540" y="4128362"/>
            <a:ext cx="352839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00" dirty="0">
                <a:solidFill>
                  <a:srgbClr val="FF0000"/>
                </a:solidFill>
              </a:rPr>
              <a:t>RTL</a:t>
            </a:r>
            <a:r>
              <a:rPr lang="zh-TW" altLang="en-US" sz="1300" dirty="0">
                <a:solidFill>
                  <a:srgbClr val="FF0000"/>
                </a:solidFill>
              </a:rPr>
              <a:t>分析 </a:t>
            </a:r>
            <a:r>
              <a:rPr lang="en-US" altLang="zh-TW" sz="1300" dirty="0">
                <a:solidFill>
                  <a:srgbClr val="FF0000"/>
                </a:solidFill>
              </a:rPr>
              <a:t>(</a:t>
            </a:r>
            <a:r>
              <a:rPr lang="zh-TW" altLang="en-US" sz="1300" dirty="0">
                <a:solidFill>
                  <a:srgbClr val="FF0000"/>
                </a:solidFill>
              </a:rPr>
              <a:t>轉成</a:t>
            </a:r>
            <a:r>
              <a:rPr lang="en-US" altLang="zh-TW" sz="1300" dirty="0">
                <a:solidFill>
                  <a:srgbClr val="FF0000"/>
                </a:solidFill>
              </a:rPr>
              <a:t>Gate</a:t>
            </a:r>
            <a:r>
              <a:rPr lang="zh-TW" altLang="en-US" sz="1300" dirty="0">
                <a:solidFill>
                  <a:srgbClr val="FF0000"/>
                </a:solidFill>
              </a:rPr>
              <a:t>分析</a:t>
            </a:r>
            <a:r>
              <a:rPr lang="en-US" altLang="zh-TW" sz="1300" dirty="0">
                <a:solidFill>
                  <a:srgbClr val="FF0000"/>
                </a:solidFill>
              </a:rPr>
              <a:t>)</a:t>
            </a:r>
            <a:endParaRPr lang="zh-TW" altLang="en-US" sz="1300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833096" y="4544049"/>
            <a:ext cx="1517444" cy="5411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4350540" y="4672391"/>
            <a:ext cx="39658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00" dirty="0">
                <a:solidFill>
                  <a:srgbClr val="FF0000"/>
                </a:solidFill>
              </a:rPr>
              <a:t>合成 </a:t>
            </a:r>
            <a:r>
              <a:rPr lang="en-US" altLang="zh-TW" sz="1300" dirty="0">
                <a:solidFill>
                  <a:srgbClr val="FF0000"/>
                </a:solidFill>
              </a:rPr>
              <a:t>(</a:t>
            </a:r>
            <a:r>
              <a:rPr lang="zh-TW" altLang="en-US" sz="1300" dirty="0">
                <a:solidFill>
                  <a:srgbClr val="FF0000"/>
                </a:solidFill>
              </a:rPr>
              <a:t>將</a:t>
            </a:r>
            <a:r>
              <a:rPr lang="en-US" altLang="zh-TW" sz="1300" dirty="0">
                <a:solidFill>
                  <a:srgbClr val="FF0000"/>
                </a:solidFill>
              </a:rPr>
              <a:t>RTL</a:t>
            </a:r>
            <a:r>
              <a:rPr lang="zh-TW" altLang="en-US" sz="1300" dirty="0">
                <a:solidFill>
                  <a:srgbClr val="FF0000"/>
                </a:solidFill>
              </a:rPr>
              <a:t>轉成</a:t>
            </a:r>
            <a:r>
              <a:rPr lang="en-US" altLang="zh-TW" sz="1300" dirty="0">
                <a:solidFill>
                  <a:srgbClr val="FF0000"/>
                </a:solidFill>
              </a:rPr>
              <a:t>Gate Level</a:t>
            </a:r>
            <a:r>
              <a:rPr lang="zh-TW" altLang="en-US" sz="1300" dirty="0">
                <a:solidFill>
                  <a:srgbClr val="FF0000"/>
                </a:solidFill>
              </a:rPr>
              <a:t>，並且設定腳位資訊</a:t>
            </a:r>
            <a:r>
              <a:rPr lang="en-US" altLang="zh-TW" sz="1300" dirty="0">
                <a:solidFill>
                  <a:srgbClr val="FF0000"/>
                </a:solidFill>
              </a:rPr>
              <a:t>)</a:t>
            </a:r>
            <a:endParaRPr lang="zh-TW" altLang="en-US" sz="1300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833096" y="5180116"/>
            <a:ext cx="1517444" cy="5411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4350540" y="5309451"/>
            <a:ext cx="39658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00" dirty="0">
                <a:solidFill>
                  <a:srgbClr val="FF0000"/>
                </a:solidFill>
              </a:rPr>
              <a:t>實現 </a:t>
            </a:r>
            <a:r>
              <a:rPr lang="en-US" altLang="zh-TW" sz="1300" dirty="0">
                <a:solidFill>
                  <a:srgbClr val="FF0000"/>
                </a:solidFill>
              </a:rPr>
              <a:t>(</a:t>
            </a:r>
            <a:r>
              <a:rPr lang="zh-TW" altLang="en-US" sz="1300" dirty="0">
                <a:solidFill>
                  <a:srgbClr val="FF0000"/>
                </a:solidFill>
              </a:rPr>
              <a:t>將合成的結果 映射到</a:t>
            </a:r>
            <a:r>
              <a:rPr lang="en-US" altLang="zh-TW" sz="1300" dirty="0">
                <a:solidFill>
                  <a:srgbClr val="FF0000"/>
                </a:solidFill>
              </a:rPr>
              <a:t>FPGA</a:t>
            </a:r>
            <a:r>
              <a:rPr lang="zh-TW" altLang="en-US" sz="1300" dirty="0">
                <a:solidFill>
                  <a:srgbClr val="FF0000"/>
                </a:solidFill>
              </a:rPr>
              <a:t>板</a:t>
            </a:r>
            <a:r>
              <a:rPr lang="en-US" altLang="zh-TW" sz="1300" dirty="0">
                <a:solidFill>
                  <a:srgbClr val="FF0000"/>
                </a:solidFill>
              </a:rPr>
              <a:t>)</a:t>
            </a:r>
            <a:endParaRPr lang="zh-TW" altLang="en-US" sz="1300" dirty="0">
              <a:solidFill>
                <a:srgbClr val="FF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833096" y="5819896"/>
            <a:ext cx="1517444" cy="5411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4350540" y="5843873"/>
            <a:ext cx="45419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00" dirty="0">
                <a:solidFill>
                  <a:srgbClr val="FF0000"/>
                </a:solidFill>
              </a:rPr>
              <a:t>將實現的結果轉成板子看得懂的檔案</a:t>
            </a:r>
            <a:r>
              <a:rPr lang="en-US" altLang="zh-TW" sz="1300" dirty="0">
                <a:solidFill>
                  <a:srgbClr val="FF0000"/>
                </a:solidFill>
              </a:rPr>
              <a:t>(</a:t>
            </a:r>
            <a:r>
              <a:rPr lang="en-US" altLang="zh-TW" sz="1300" dirty="0" err="1">
                <a:solidFill>
                  <a:srgbClr val="FF0000"/>
                </a:solidFill>
              </a:rPr>
              <a:t>bitstream</a:t>
            </a:r>
            <a:r>
              <a:rPr lang="zh-TW" altLang="en-US" sz="1300" dirty="0">
                <a:solidFill>
                  <a:srgbClr val="FF0000"/>
                </a:solidFill>
              </a:rPr>
              <a:t>檔，</a:t>
            </a:r>
            <a:r>
              <a:rPr lang="en-US" altLang="zh-TW" sz="1300" dirty="0">
                <a:solidFill>
                  <a:srgbClr val="FF0000"/>
                </a:solidFill>
              </a:rPr>
              <a:t>.bit</a:t>
            </a:r>
            <a:r>
              <a:rPr lang="zh-TW" altLang="en-US" sz="1300" dirty="0">
                <a:solidFill>
                  <a:srgbClr val="FF0000"/>
                </a:solidFill>
              </a:rPr>
              <a:t>檔</a:t>
            </a:r>
            <a:r>
              <a:rPr lang="en-US" altLang="zh-TW" sz="1300" dirty="0">
                <a:solidFill>
                  <a:srgbClr val="FF0000"/>
                </a:solidFill>
              </a:rPr>
              <a:t>)</a:t>
            </a:r>
          </a:p>
          <a:p>
            <a:r>
              <a:rPr lang="zh-TW" altLang="en-US" sz="1300" dirty="0">
                <a:solidFill>
                  <a:srgbClr val="FF0000"/>
                </a:solidFill>
              </a:rPr>
              <a:t>再將</a:t>
            </a:r>
            <a:r>
              <a:rPr lang="en-US" altLang="zh-TW" sz="1300" dirty="0" err="1">
                <a:solidFill>
                  <a:srgbClr val="FF0000"/>
                </a:solidFill>
              </a:rPr>
              <a:t>bitstream</a:t>
            </a:r>
            <a:r>
              <a:rPr lang="zh-TW" altLang="en-US" sz="1300" dirty="0">
                <a:solidFill>
                  <a:srgbClr val="FF0000"/>
                </a:solidFill>
              </a:rPr>
              <a:t>燒錄至</a:t>
            </a:r>
            <a:r>
              <a:rPr lang="en-US" altLang="zh-TW" sz="1300" dirty="0">
                <a:solidFill>
                  <a:srgbClr val="FF0000"/>
                </a:solidFill>
              </a:rPr>
              <a:t>FPGA</a:t>
            </a:r>
            <a:r>
              <a:rPr lang="zh-TW" altLang="en-US" sz="1300" dirty="0">
                <a:solidFill>
                  <a:srgbClr val="FF0000"/>
                </a:solidFill>
              </a:rPr>
              <a:t>板</a:t>
            </a:r>
          </a:p>
        </p:txBody>
      </p:sp>
    </p:spTree>
    <p:extLst>
      <p:ext uri="{BB962C8B-B14F-4D97-AF65-F5344CB8AC3E}">
        <p14:creationId xmlns:p14="http://schemas.microsoft.com/office/powerpoint/2010/main" val="621033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加入</a:t>
            </a:r>
            <a:r>
              <a:rPr lang="en-US" altLang="zh-TW" dirty="0"/>
              <a:t>Design Source (Verilog code)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204864"/>
            <a:ext cx="5939390" cy="4278548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3631168" y="3562080"/>
            <a:ext cx="3528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點這兩個地方都</a:t>
            </a:r>
            <a:r>
              <a:rPr lang="en-US" altLang="zh-TW" sz="1600" dirty="0">
                <a:solidFill>
                  <a:srgbClr val="FF0000"/>
                </a:solidFill>
              </a:rPr>
              <a:t>OK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555776" y="3429000"/>
            <a:ext cx="987599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860033" y="3304196"/>
            <a:ext cx="288032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0693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/>
              <a:t>EGO1</a:t>
            </a:r>
          </a:p>
          <a:p>
            <a:pPr algn="just"/>
            <a:r>
              <a:rPr lang="zh-TW" altLang="en-US" dirty="0"/>
              <a:t>元件及腳位對應 </a:t>
            </a:r>
            <a:endParaRPr lang="en-US" altLang="zh-TW" dirty="0"/>
          </a:p>
          <a:p>
            <a:pPr algn="just"/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</a:p>
          <a:p>
            <a:pPr marL="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7225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加入</a:t>
            </a:r>
            <a:r>
              <a:rPr lang="en-US" altLang="zh-TW" dirty="0"/>
              <a:t>Design Source (Verilog code)</a:t>
            </a:r>
          </a:p>
          <a:p>
            <a:pPr algn="just"/>
            <a:r>
              <a:rPr lang="en-US" altLang="zh-TW" dirty="0"/>
              <a:t>“design source”</a:t>
            </a:r>
          </a:p>
          <a:p>
            <a:pPr algn="just"/>
            <a:r>
              <a:rPr lang="en-US" altLang="zh-TW" dirty="0"/>
              <a:t>“Next”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193" y="2276872"/>
            <a:ext cx="6176296" cy="419727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591569" y="3106125"/>
            <a:ext cx="3343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加入約束檔案 </a:t>
            </a:r>
            <a:r>
              <a:rPr lang="en-US" altLang="zh-TW" sz="1600" dirty="0">
                <a:solidFill>
                  <a:srgbClr val="FF0000"/>
                </a:solidFill>
              </a:rPr>
              <a:t>(ex:</a:t>
            </a:r>
            <a:r>
              <a:rPr lang="zh-TW" altLang="en-US" sz="1600" dirty="0">
                <a:solidFill>
                  <a:srgbClr val="FF0000"/>
                </a:solidFill>
              </a:rPr>
              <a:t>腳位檔 </a:t>
            </a:r>
            <a:r>
              <a:rPr lang="en-US" altLang="zh-TW" sz="1600" dirty="0">
                <a:solidFill>
                  <a:srgbClr val="FF0000"/>
                </a:solidFill>
              </a:rPr>
              <a:t>.</a:t>
            </a:r>
            <a:r>
              <a:rPr lang="en-US" altLang="zh-TW" sz="1600" dirty="0" err="1">
                <a:solidFill>
                  <a:srgbClr val="FF0000"/>
                </a:solidFill>
              </a:rPr>
              <a:t>xdc</a:t>
            </a:r>
            <a:r>
              <a:rPr lang="en-US" altLang="zh-TW" sz="1600" dirty="0">
                <a:solidFill>
                  <a:srgbClr val="FF0000"/>
                </a:solidFill>
              </a:rPr>
              <a:t>)</a:t>
            </a:r>
          </a:p>
          <a:p>
            <a:r>
              <a:rPr lang="zh-TW" altLang="en-US" sz="1600" dirty="0">
                <a:solidFill>
                  <a:srgbClr val="FF0000"/>
                </a:solidFill>
              </a:rPr>
              <a:t>加入設計檔案 </a:t>
            </a:r>
            <a:r>
              <a:rPr lang="en-US" altLang="zh-TW" sz="1600" dirty="0">
                <a:solidFill>
                  <a:srgbClr val="FF0000"/>
                </a:solidFill>
              </a:rPr>
              <a:t>(.v)</a:t>
            </a:r>
          </a:p>
          <a:p>
            <a:r>
              <a:rPr lang="zh-TW" altLang="en-US" sz="1600" dirty="0">
                <a:solidFill>
                  <a:srgbClr val="FF0000"/>
                </a:solidFill>
              </a:rPr>
              <a:t>加入</a:t>
            </a:r>
            <a:r>
              <a:rPr lang="en-US" altLang="zh-TW" sz="1600" dirty="0" err="1">
                <a:solidFill>
                  <a:srgbClr val="FF0000"/>
                </a:solidFill>
              </a:rPr>
              <a:t>testbench</a:t>
            </a:r>
            <a:r>
              <a:rPr lang="zh-TW" altLang="en-US" sz="1600" dirty="0">
                <a:solidFill>
                  <a:srgbClr val="FF0000"/>
                </a:solidFill>
              </a:rPr>
              <a:t> </a:t>
            </a:r>
            <a:r>
              <a:rPr lang="en-US" altLang="zh-TW" sz="1600" dirty="0">
                <a:solidFill>
                  <a:srgbClr val="FF0000"/>
                </a:solidFill>
              </a:rPr>
              <a:t>(</a:t>
            </a:r>
            <a:r>
              <a:rPr lang="en-US" altLang="zh-TW" sz="1600" dirty="0" err="1">
                <a:solidFill>
                  <a:srgbClr val="FF0000"/>
                </a:solidFill>
              </a:rPr>
              <a:t>tb.v</a:t>
            </a:r>
            <a:r>
              <a:rPr lang="en-US" altLang="zh-TW" sz="1600" dirty="0">
                <a:solidFill>
                  <a:srgbClr val="FF0000"/>
                </a:solidFill>
              </a:rPr>
              <a:t>)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150419" y="3429000"/>
            <a:ext cx="1441150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6732240" y="6084129"/>
            <a:ext cx="576064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5291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115" y="2204864"/>
            <a:ext cx="6171287" cy="4188951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加入</a:t>
            </a:r>
            <a:r>
              <a:rPr lang="en-US" altLang="zh-TW" dirty="0"/>
              <a:t>Design Source (Verilog code)</a:t>
            </a:r>
          </a:p>
          <a:p>
            <a:pPr algn="just"/>
            <a:r>
              <a:rPr lang="zh-TW" altLang="en-US" dirty="0"/>
              <a:t>選擇加入資料方式</a:t>
            </a:r>
            <a:endParaRPr lang="en-US" altLang="zh-TW" dirty="0"/>
          </a:p>
          <a:p>
            <a:pPr algn="just"/>
            <a:r>
              <a:rPr lang="en-US" altLang="zh-TW" dirty="0"/>
              <a:t>“Add Files”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427984" y="3386990"/>
            <a:ext cx="33433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加入現有檔案 </a:t>
            </a:r>
            <a:endParaRPr lang="en-US" altLang="zh-TW" sz="1600" dirty="0">
              <a:solidFill>
                <a:srgbClr val="FF0000"/>
              </a:solidFill>
            </a:endParaRPr>
          </a:p>
          <a:p>
            <a:r>
              <a:rPr lang="zh-TW" altLang="en-US" sz="1600" dirty="0">
                <a:solidFill>
                  <a:srgbClr val="FF0000"/>
                </a:solidFill>
              </a:rPr>
              <a:t>加入路徑 </a:t>
            </a:r>
            <a:r>
              <a:rPr lang="en-US" altLang="zh-TW" sz="1600" dirty="0">
                <a:solidFill>
                  <a:srgbClr val="FF0000"/>
                </a:solidFill>
              </a:rPr>
              <a:t>(</a:t>
            </a:r>
            <a:r>
              <a:rPr lang="zh-TW" altLang="en-US" sz="1600" dirty="0">
                <a:solidFill>
                  <a:srgbClr val="FF0000"/>
                </a:solidFill>
              </a:rPr>
              <a:t>資料夾位址</a:t>
            </a:r>
            <a:r>
              <a:rPr lang="en-US" altLang="zh-TW" sz="1600" dirty="0">
                <a:solidFill>
                  <a:srgbClr val="FF0000"/>
                </a:solidFill>
              </a:rPr>
              <a:t>)</a:t>
            </a:r>
          </a:p>
          <a:p>
            <a:r>
              <a:rPr lang="zh-TW" altLang="en-US" sz="1600" dirty="0">
                <a:solidFill>
                  <a:srgbClr val="FF0000"/>
                </a:solidFill>
              </a:rPr>
              <a:t>新增檔案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419872" y="3501008"/>
            <a:ext cx="1080120" cy="648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4659296" y="4824852"/>
            <a:ext cx="2721016" cy="332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4925219" y="5157192"/>
            <a:ext cx="3343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這邊也可以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94702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115" y="2492896"/>
            <a:ext cx="5937140" cy="4030270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加入</a:t>
            </a:r>
            <a:r>
              <a:rPr lang="en-US" altLang="zh-TW" dirty="0"/>
              <a:t>Design Source (Verilog code)</a:t>
            </a:r>
          </a:p>
          <a:p>
            <a:r>
              <a:rPr lang="zh-TW" altLang="en-US" dirty="0"/>
              <a:t>載入上課範例檔案</a:t>
            </a:r>
            <a:endParaRPr lang="en-US" altLang="zh-TW" dirty="0"/>
          </a:p>
          <a:p>
            <a:r>
              <a:rPr lang="en-US" altLang="zh-TW" dirty="0"/>
              <a:t>“Copy source into </a:t>
            </a:r>
            <a:br>
              <a:rPr lang="en-US" altLang="zh-TW" dirty="0"/>
            </a:br>
            <a:r>
              <a:rPr lang="en-US" altLang="zh-TW" dirty="0"/>
              <a:t>project” </a:t>
            </a:r>
            <a:r>
              <a:rPr lang="zh-TW" altLang="en-US" dirty="0"/>
              <a:t>打勾</a:t>
            </a:r>
            <a:endParaRPr lang="en-US" altLang="zh-TW" dirty="0"/>
          </a:p>
          <a:p>
            <a:r>
              <a:rPr lang="en-US" altLang="zh-TW" dirty="0"/>
              <a:t>“Finish”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395676" y="3538915"/>
            <a:ext cx="4136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至存放上課資料的資料夾將檔案選進來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131840" y="3870010"/>
            <a:ext cx="5472608" cy="3510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3059832" y="5517232"/>
            <a:ext cx="1335844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4360828" y="5455967"/>
            <a:ext cx="3343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複製檔案至專案中，可以避免更改到原始檔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7452320" y="6126162"/>
            <a:ext cx="576064" cy="2551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5060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2564904"/>
            <a:ext cx="5645636" cy="3988420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確定</a:t>
            </a:r>
            <a:r>
              <a:rPr lang="en-US" altLang="zh-TW" dirty="0"/>
              <a:t>Verilog code </a:t>
            </a:r>
            <a:r>
              <a:rPr lang="zh-TW" altLang="en-US" dirty="0"/>
              <a:t>成功加入</a:t>
            </a:r>
            <a:endParaRPr lang="en-US" altLang="zh-TW" dirty="0"/>
          </a:p>
          <a:p>
            <a:pPr algn="just"/>
            <a:r>
              <a:rPr lang="zh-TW" altLang="en-US" dirty="0"/>
              <a:t>連擊檔案開啟編輯</a:t>
            </a:r>
            <a:endParaRPr lang="en-US" altLang="zh-TW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155062" y="4250066"/>
            <a:ext cx="280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成功加入檔案</a:t>
            </a:r>
          </a:p>
        </p:txBody>
      </p:sp>
      <p:sp>
        <p:nvSpPr>
          <p:cNvPr id="11" name="矩形 10"/>
          <p:cNvSpPr/>
          <p:nvPr/>
        </p:nvSpPr>
        <p:spPr>
          <a:xfrm>
            <a:off x="3938310" y="3990865"/>
            <a:ext cx="1720808" cy="2551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1571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132856"/>
            <a:ext cx="7865092" cy="4303464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編輯</a:t>
            </a:r>
            <a:r>
              <a:rPr lang="en-US" altLang="zh-TW" dirty="0"/>
              <a:t>RTL</a:t>
            </a:r>
            <a:r>
              <a:rPr lang="zh-TW" altLang="en-US" dirty="0"/>
              <a:t>檔，必須</a:t>
            </a:r>
            <a:r>
              <a:rPr lang="zh-TW" altLang="en-US" dirty="0">
                <a:solidFill>
                  <a:srgbClr val="FF0000"/>
                </a:solidFill>
              </a:rPr>
              <a:t>沒有紅色底線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若有則代表有錯誤</a:t>
            </a:r>
            <a:r>
              <a:rPr lang="en-US" altLang="zh-TW" dirty="0"/>
              <a:t>)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127892" y="3780200"/>
            <a:ext cx="280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在這區域編輯 </a:t>
            </a:r>
            <a:r>
              <a:rPr lang="en-US" altLang="zh-TW" sz="1600" dirty="0">
                <a:solidFill>
                  <a:srgbClr val="FF0000"/>
                </a:solidFill>
              </a:rPr>
              <a:t>RTL</a:t>
            </a:r>
            <a:r>
              <a:rPr lang="zh-TW" altLang="en-US" sz="1600" dirty="0">
                <a:solidFill>
                  <a:srgbClr val="FF0000"/>
                </a:solidFill>
              </a:rPr>
              <a:t> </a:t>
            </a:r>
            <a:r>
              <a:rPr lang="en-US" altLang="zh-TW" sz="1600" dirty="0">
                <a:solidFill>
                  <a:srgbClr val="FF0000"/>
                </a:solidFill>
              </a:rPr>
              <a:t>code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71708" y="2636912"/>
            <a:ext cx="5148960" cy="25922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1267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132856"/>
            <a:ext cx="6939376" cy="4276451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加入</a:t>
            </a:r>
            <a:r>
              <a:rPr lang="en-US" altLang="zh-TW" dirty="0"/>
              <a:t>Simulation Source</a:t>
            </a:r>
          </a:p>
          <a:p>
            <a:pPr algn="just"/>
            <a:r>
              <a:rPr lang="en-US" altLang="zh-TW" dirty="0"/>
              <a:t>“Next”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4712965" y="4149080"/>
            <a:ext cx="280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加入模擬檔案 </a:t>
            </a:r>
            <a:r>
              <a:rPr lang="en-US" altLang="zh-TW" sz="1600" dirty="0">
                <a:solidFill>
                  <a:srgbClr val="FF0000"/>
                </a:solidFill>
              </a:rPr>
              <a:t>(</a:t>
            </a:r>
            <a:r>
              <a:rPr lang="en-US" altLang="zh-TW" sz="1600" dirty="0" err="1">
                <a:solidFill>
                  <a:srgbClr val="FF0000"/>
                </a:solidFill>
              </a:rPr>
              <a:t>testbench</a:t>
            </a:r>
            <a:r>
              <a:rPr lang="en-US" altLang="zh-TW" sz="1600" dirty="0">
                <a:solidFill>
                  <a:srgbClr val="FF0000"/>
                </a:solidFill>
              </a:rPr>
              <a:t>)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16016" y="3928343"/>
            <a:ext cx="1440160" cy="2207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948264" y="5949280"/>
            <a:ext cx="576064" cy="2872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9590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2204864"/>
            <a:ext cx="5930425" cy="4030183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加入</a:t>
            </a:r>
            <a:r>
              <a:rPr lang="en-US" altLang="zh-TW" dirty="0"/>
              <a:t>Simulation Source</a:t>
            </a:r>
          </a:p>
          <a:p>
            <a:r>
              <a:rPr lang="en-US" altLang="zh-TW" dirty="0"/>
              <a:t>“Copy source</a:t>
            </a:r>
            <a:br>
              <a:rPr lang="en-US" altLang="zh-TW" dirty="0"/>
            </a:br>
            <a:r>
              <a:rPr lang="en-US" altLang="zh-TW" dirty="0"/>
              <a:t>into project”</a:t>
            </a:r>
          </a:p>
          <a:p>
            <a:pPr algn="just"/>
            <a:r>
              <a:rPr lang="en-US" altLang="zh-TW" dirty="0"/>
              <a:t>“Finish”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3923928" y="4149080"/>
            <a:ext cx="3597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至資料夾加入模擬檔案 </a:t>
            </a:r>
            <a:r>
              <a:rPr lang="en-US" altLang="zh-TW" sz="1600" dirty="0">
                <a:solidFill>
                  <a:srgbClr val="FF0000"/>
                </a:solidFill>
              </a:rPr>
              <a:t>(</a:t>
            </a:r>
            <a:r>
              <a:rPr lang="en-US" altLang="zh-TW" sz="1600" dirty="0" err="1">
                <a:solidFill>
                  <a:srgbClr val="FF0000"/>
                </a:solidFill>
              </a:rPr>
              <a:t>testbench</a:t>
            </a:r>
            <a:r>
              <a:rPr lang="en-US" altLang="zh-TW" sz="1600" dirty="0">
                <a:solidFill>
                  <a:srgbClr val="FF0000"/>
                </a:solidFill>
              </a:rPr>
              <a:t>)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059832" y="3928343"/>
            <a:ext cx="4176464" cy="2207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7308304" y="5805263"/>
            <a:ext cx="648072" cy="3208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987824" y="5036080"/>
            <a:ext cx="1296144" cy="2207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283968" y="4977171"/>
            <a:ext cx="3597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將檔案複製至專案</a:t>
            </a:r>
          </a:p>
        </p:txBody>
      </p:sp>
    </p:spTree>
    <p:extLst>
      <p:ext uri="{BB962C8B-B14F-4D97-AF65-F5344CB8AC3E}">
        <p14:creationId xmlns:p14="http://schemas.microsoft.com/office/powerpoint/2010/main" val="1536533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2226704"/>
            <a:ext cx="4904433" cy="4084209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確認加入</a:t>
            </a:r>
            <a:r>
              <a:rPr lang="en-US" altLang="zh-TW" dirty="0"/>
              <a:t>Simulation Source</a:t>
            </a:r>
          </a:p>
          <a:p>
            <a:pPr algn="just"/>
            <a:r>
              <a:rPr lang="zh-TW" altLang="en-US" dirty="0"/>
              <a:t>並且有抓到</a:t>
            </a:r>
            <a:r>
              <a:rPr lang="en-US" altLang="zh-TW" dirty="0"/>
              <a:t>RTL</a:t>
            </a:r>
            <a:r>
              <a:rPr lang="zh-TW" altLang="en-US" dirty="0"/>
              <a:t>檔</a:t>
            </a:r>
            <a:endParaRPr lang="en-US" altLang="zh-TW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363865" y="4235225"/>
            <a:ext cx="2952328" cy="685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788501" y="4948764"/>
            <a:ext cx="3597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err="1">
                <a:solidFill>
                  <a:srgbClr val="FF0000"/>
                </a:solidFill>
              </a:rPr>
              <a:t>Testbench</a:t>
            </a:r>
            <a:r>
              <a:rPr lang="zh-TW" altLang="en-US" sz="1600" dirty="0">
                <a:solidFill>
                  <a:srgbClr val="FF0000"/>
                </a:solidFill>
              </a:rPr>
              <a:t> 囊括 </a:t>
            </a:r>
            <a:r>
              <a:rPr lang="en-US" altLang="zh-TW" sz="1600" dirty="0">
                <a:solidFill>
                  <a:srgbClr val="FF0000"/>
                </a:solidFill>
              </a:rPr>
              <a:t>RTL</a:t>
            </a:r>
            <a:r>
              <a:rPr lang="zh-TW" altLang="en-US" sz="1600" dirty="0">
                <a:solidFill>
                  <a:srgbClr val="FF0000"/>
                </a:solidFill>
              </a:rPr>
              <a:t>檔</a:t>
            </a:r>
          </a:p>
        </p:txBody>
      </p:sp>
    </p:spTree>
    <p:extLst>
      <p:ext uri="{BB962C8B-B14F-4D97-AF65-F5344CB8AC3E}">
        <p14:creationId xmlns:p14="http://schemas.microsoft.com/office/powerpoint/2010/main" val="1885849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46640" t="12873" r="31520" b="32716"/>
          <a:stretch/>
        </p:blipFill>
        <p:spPr>
          <a:xfrm>
            <a:off x="3377878" y="1826416"/>
            <a:ext cx="5519199" cy="4510884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進行模擬</a:t>
            </a:r>
            <a:endParaRPr lang="en-US" altLang="zh-TW" dirty="0"/>
          </a:p>
          <a:p>
            <a:r>
              <a:rPr lang="en-US" altLang="zh-TW" dirty="0"/>
              <a:t>“Run Simulation”</a:t>
            </a:r>
          </a:p>
          <a:p>
            <a:r>
              <a:rPr lang="en-US" altLang="zh-TW" dirty="0"/>
              <a:t>“Run Behavioral</a:t>
            </a:r>
            <a:br>
              <a:rPr lang="en-US" altLang="zh-TW" dirty="0"/>
            </a:br>
            <a:r>
              <a:rPr lang="en-US" altLang="zh-TW" dirty="0"/>
              <a:t>Simulation”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3630464" y="4704770"/>
            <a:ext cx="720080" cy="2021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382542" y="4535493"/>
            <a:ext cx="3597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執行模擬</a:t>
            </a:r>
          </a:p>
        </p:txBody>
      </p:sp>
      <p:sp>
        <p:nvSpPr>
          <p:cNvPr id="9" name="矩形 8"/>
          <p:cNvSpPr/>
          <p:nvPr/>
        </p:nvSpPr>
        <p:spPr>
          <a:xfrm>
            <a:off x="4449096" y="4874047"/>
            <a:ext cx="1203023" cy="1391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3406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68" y="2132856"/>
            <a:ext cx="8363272" cy="4634689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模擬版面介紹</a:t>
            </a:r>
            <a:endParaRPr lang="en-US" altLang="zh-TW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835696" y="2276872"/>
            <a:ext cx="1296144" cy="1644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88271" y="1982209"/>
            <a:ext cx="6120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執行控制項</a:t>
            </a:r>
            <a:r>
              <a:rPr lang="en-US" altLang="zh-TW" sz="1600" dirty="0">
                <a:solidFill>
                  <a:srgbClr val="FF0000"/>
                </a:solidFill>
              </a:rPr>
              <a:t>(</a:t>
            </a:r>
            <a:r>
              <a:rPr lang="zh-TW" altLang="en-US" sz="1600" dirty="0">
                <a:solidFill>
                  <a:srgbClr val="FF0000"/>
                </a:solidFill>
              </a:rPr>
              <a:t>重新執行、執行、片段執行</a:t>
            </a:r>
            <a:r>
              <a:rPr lang="en-US" altLang="zh-TW" sz="1600" dirty="0">
                <a:solidFill>
                  <a:srgbClr val="FF0000"/>
                </a:solidFill>
              </a:rPr>
              <a:t>)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051720" y="2652496"/>
            <a:ext cx="1096891" cy="19286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3491880" y="2268966"/>
            <a:ext cx="144016" cy="1644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3604280" y="2175662"/>
            <a:ext cx="6120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重新模擬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2076128" y="3618905"/>
            <a:ext cx="1072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信號狀態</a:t>
            </a:r>
          </a:p>
        </p:txBody>
      </p:sp>
      <p:sp>
        <p:nvSpPr>
          <p:cNvPr id="15" name="矩形 14"/>
          <p:cNvSpPr/>
          <p:nvPr/>
        </p:nvSpPr>
        <p:spPr>
          <a:xfrm>
            <a:off x="707973" y="2626299"/>
            <a:ext cx="1271739" cy="19286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759259" y="3530391"/>
            <a:ext cx="1076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信號來源</a:t>
            </a:r>
          </a:p>
        </p:txBody>
      </p:sp>
      <p:sp>
        <p:nvSpPr>
          <p:cNvPr id="17" name="矩形 16"/>
          <p:cNvSpPr/>
          <p:nvPr/>
        </p:nvSpPr>
        <p:spPr>
          <a:xfrm>
            <a:off x="3563888" y="2824844"/>
            <a:ext cx="576064" cy="1644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3491880" y="2985363"/>
            <a:ext cx="6120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縮放波形圖</a:t>
            </a:r>
          </a:p>
        </p:txBody>
      </p:sp>
    </p:spTree>
    <p:extLst>
      <p:ext uri="{BB962C8B-B14F-4D97-AF65-F5344CB8AC3E}">
        <p14:creationId xmlns:p14="http://schemas.microsoft.com/office/powerpoint/2010/main" val="4166229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EGO1</a:t>
            </a:r>
          </a:p>
          <a:p>
            <a:r>
              <a:rPr lang="zh-TW" altLang="en-US" dirty="0">
                <a:solidFill>
                  <a:schemeClr val="bg1">
                    <a:lumMod val="85000"/>
                  </a:schemeClr>
                </a:solidFill>
              </a:rPr>
              <a:t>元件及腳位對應 </a:t>
            </a:r>
            <a:endParaRPr lang="en-US" altLang="zh-TW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TW" dirty="0" err="1">
                <a:solidFill>
                  <a:schemeClr val="bg1">
                    <a:lumMod val="85000"/>
                  </a:schemeClr>
                </a:solidFill>
              </a:rPr>
              <a:t>Vivado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 2018.2</a:t>
            </a:r>
          </a:p>
          <a:p>
            <a:pPr marL="0" indent="0">
              <a:buNone/>
            </a:pPr>
            <a:endParaRPr lang="en-US" altLang="zh-TW" dirty="0">
              <a:solidFill>
                <a:schemeClr val="bg1">
                  <a:lumMod val="85000"/>
                </a:schemeClr>
              </a:solidFill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969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16" y="2132856"/>
            <a:ext cx="8712969" cy="4425715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再往前執行</a:t>
            </a:r>
            <a:r>
              <a:rPr lang="en-US" altLang="zh-TW" dirty="0"/>
              <a:t>8ms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763688" y="2401390"/>
            <a:ext cx="1008112" cy="1951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753072" y="2096443"/>
            <a:ext cx="6120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片段執行</a:t>
            </a:r>
          </a:p>
        </p:txBody>
      </p:sp>
      <p:sp>
        <p:nvSpPr>
          <p:cNvPr id="17" name="矩形 16"/>
          <p:cNvSpPr/>
          <p:nvPr/>
        </p:nvSpPr>
        <p:spPr>
          <a:xfrm>
            <a:off x="2771800" y="2737138"/>
            <a:ext cx="6120680" cy="36119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5365075" y="2797417"/>
            <a:ext cx="3239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觀察波形圖是否符合電路設計邏輯</a:t>
            </a:r>
          </a:p>
        </p:txBody>
      </p:sp>
    </p:spTree>
    <p:extLst>
      <p:ext uri="{BB962C8B-B14F-4D97-AF65-F5344CB8AC3E}">
        <p14:creationId xmlns:p14="http://schemas.microsoft.com/office/powerpoint/2010/main" val="16589261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沒問題，關閉</a:t>
            </a:r>
            <a:r>
              <a:rPr lang="en-US" altLang="zh-TW" dirty="0"/>
              <a:t>Simulation</a:t>
            </a:r>
            <a:r>
              <a:rPr lang="zh-TW" altLang="en-US" dirty="0"/>
              <a:t>視窗</a:t>
            </a:r>
            <a:endParaRPr lang="en-US" altLang="zh-TW" dirty="0"/>
          </a:p>
          <a:p>
            <a:pPr algn="just"/>
            <a:r>
              <a:rPr lang="en-US" altLang="zh-TW" dirty="0"/>
              <a:t>“OK”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1475656" y="3032956"/>
            <a:ext cx="3330953" cy="2520280"/>
            <a:chOff x="6516216" y="2132857"/>
            <a:chExt cx="2484276" cy="2016224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/>
            <a:srcRect l="72314" b="54443"/>
            <a:stretch/>
          </p:blipFill>
          <p:spPr>
            <a:xfrm>
              <a:off x="6516216" y="2132857"/>
              <a:ext cx="2412269" cy="2016224"/>
            </a:xfrm>
            <a:prstGeom prst="rect">
              <a:avLst/>
            </a:prstGeom>
          </p:spPr>
        </p:pic>
        <p:sp>
          <p:nvSpPr>
            <p:cNvPr id="17" name="矩形 16"/>
            <p:cNvSpPr/>
            <p:nvPr/>
          </p:nvSpPr>
          <p:spPr>
            <a:xfrm>
              <a:off x="8748463" y="2498986"/>
              <a:ext cx="252029" cy="29843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992381" y="2492916"/>
              <a:ext cx="1008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>
                  <a:solidFill>
                    <a:srgbClr val="FF0000"/>
                  </a:solidFill>
                </a:rPr>
                <a:t>關閉視窗</a:t>
              </a:r>
            </a:p>
          </p:txBody>
        </p:sp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447" y="3212976"/>
            <a:ext cx="3025754" cy="222713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855641" y="4792038"/>
            <a:ext cx="936104" cy="412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83297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/>
          <a:srcRect r="14382"/>
          <a:stretch/>
        </p:blipFill>
        <p:spPr>
          <a:xfrm>
            <a:off x="375973" y="3413475"/>
            <a:ext cx="3547955" cy="1762371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執行合成</a:t>
            </a:r>
            <a:endParaRPr lang="en-US" altLang="zh-TW" dirty="0"/>
          </a:p>
          <a:p>
            <a:pPr algn="just"/>
            <a:r>
              <a:rPr lang="en-US" altLang="zh-TW" dirty="0"/>
              <a:t>“Run Synthesis”</a:t>
            </a:r>
          </a:p>
          <a:p>
            <a:pPr algn="just"/>
            <a:r>
              <a:rPr lang="en-US" altLang="zh-TW" dirty="0"/>
              <a:t>“OK”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458340" y="4108140"/>
            <a:ext cx="1233339" cy="3730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1672355" y="4114946"/>
            <a:ext cx="135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執行合成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443" y="1625327"/>
            <a:ext cx="4636046" cy="365805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716016" y="3356888"/>
            <a:ext cx="3681611" cy="3730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5724127" y="3022305"/>
            <a:ext cx="2673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選擇執行緒</a:t>
            </a:r>
            <a:r>
              <a:rPr lang="en-US" altLang="zh-TW" sz="1600" dirty="0">
                <a:solidFill>
                  <a:srgbClr val="FF0000"/>
                </a:solidFill>
              </a:rPr>
              <a:t>(CPU)</a:t>
            </a:r>
            <a:r>
              <a:rPr lang="zh-TW" altLang="en-US" sz="1600" dirty="0">
                <a:solidFill>
                  <a:srgbClr val="FF0000"/>
                </a:solidFill>
              </a:rPr>
              <a:t>運行數量</a:t>
            </a:r>
          </a:p>
        </p:txBody>
      </p:sp>
      <p:sp>
        <p:nvSpPr>
          <p:cNvPr id="15" name="矩形 14"/>
          <p:cNvSpPr/>
          <p:nvPr/>
        </p:nvSpPr>
        <p:spPr>
          <a:xfrm>
            <a:off x="6948263" y="4711370"/>
            <a:ext cx="792089" cy="3277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5323072"/>
            <a:ext cx="2304256" cy="1226942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5004049" y="5433441"/>
            <a:ext cx="1728192" cy="3277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6732240" y="5440325"/>
            <a:ext cx="2673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合成中 </a:t>
            </a:r>
            <a:r>
              <a:rPr lang="en-US" altLang="zh-TW" sz="1600" dirty="0">
                <a:solidFill>
                  <a:srgbClr val="FF0000"/>
                </a:solidFill>
              </a:rPr>
              <a:t>Wait……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585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2895359"/>
            <a:ext cx="3071186" cy="3235368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合成完畢，開啟合成結果</a:t>
            </a:r>
            <a:endParaRPr lang="en-US" altLang="zh-TW" dirty="0"/>
          </a:p>
          <a:p>
            <a:pPr algn="just"/>
            <a:r>
              <a:rPr lang="en-US" altLang="zh-TW" dirty="0"/>
              <a:t>“Open Synthesized Design”</a:t>
            </a:r>
          </a:p>
          <a:p>
            <a:pPr algn="just"/>
            <a:r>
              <a:rPr lang="en-US" altLang="zh-TW" dirty="0"/>
              <a:t>“OK”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3718355" y="4383032"/>
            <a:ext cx="1817058" cy="3730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4805562" y="4756071"/>
            <a:ext cx="1459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開啟合成結果</a:t>
            </a:r>
          </a:p>
        </p:txBody>
      </p:sp>
      <p:sp>
        <p:nvSpPr>
          <p:cNvPr id="15" name="矩形 14"/>
          <p:cNvSpPr/>
          <p:nvPr/>
        </p:nvSpPr>
        <p:spPr>
          <a:xfrm>
            <a:off x="4410202" y="5527448"/>
            <a:ext cx="856720" cy="4078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18775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46640" t="9032" r="28160" b="32077"/>
          <a:stretch/>
        </p:blipFill>
        <p:spPr>
          <a:xfrm>
            <a:off x="3203848" y="2555758"/>
            <a:ext cx="5253373" cy="4027586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設定腳位資料</a:t>
            </a:r>
            <a:endParaRPr lang="en-US" altLang="zh-TW" dirty="0"/>
          </a:p>
          <a:p>
            <a:pPr algn="just"/>
            <a:r>
              <a:rPr lang="en-US" altLang="zh-TW" dirty="0"/>
              <a:t>“Window”</a:t>
            </a:r>
            <a:r>
              <a:rPr lang="zh-TW" altLang="en-US" dirty="0"/>
              <a:t>→</a:t>
            </a:r>
            <a:r>
              <a:rPr lang="en-US" altLang="zh-TW" dirty="0"/>
              <a:t>“I/O</a:t>
            </a:r>
            <a:r>
              <a:rPr lang="zh-TW" altLang="en-US" dirty="0"/>
              <a:t> </a:t>
            </a:r>
            <a:r>
              <a:rPr lang="en-US" altLang="zh-TW" dirty="0"/>
              <a:t>Ports”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4805562" y="4437111"/>
            <a:ext cx="846558" cy="216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5436096" y="4653136"/>
            <a:ext cx="14647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開啟 </a:t>
            </a:r>
            <a:r>
              <a:rPr lang="en-US" altLang="zh-TW" sz="1600" dirty="0">
                <a:solidFill>
                  <a:srgbClr val="FF0000"/>
                </a:solidFill>
              </a:rPr>
              <a:t>I/O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9950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288" y="2863726"/>
            <a:ext cx="6849431" cy="3362794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於下方視窗出現</a:t>
            </a:r>
            <a:r>
              <a:rPr lang="en-US" altLang="zh-TW" dirty="0"/>
              <a:t>I/O</a:t>
            </a:r>
            <a:r>
              <a:rPr lang="zh-TW" altLang="en-US" dirty="0"/>
              <a:t> </a:t>
            </a:r>
            <a:r>
              <a:rPr lang="en-US" altLang="zh-TW" dirty="0"/>
              <a:t>Ports</a:t>
            </a:r>
          </a:p>
          <a:p>
            <a:pPr algn="just"/>
            <a:r>
              <a:rPr lang="zh-TW" altLang="en-US" dirty="0"/>
              <a:t>連擊 </a:t>
            </a:r>
            <a:r>
              <a:rPr lang="en-US" altLang="zh-TW" dirty="0"/>
              <a:t>I/O</a:t>
            </a:r>
            <a:r>
              <a:rPr lang="zh-TW" altLang="en-US" dirty="0"/>
              <a:t> </a:t>
            </a:r>
            <a:r>
              <a:rPr lang="en-US" altLang="zh-TW" dirty="0"/>
              <a:t>Ports</a:t>
            </a:r>
            <a:r>
              <a:rPr lang="zh-TW" altLang="en-US" dirty="0"/>
              <a:t>標題放大視窗</a:t>
            </a:r>
            <a:endParaRPr lang="en-US" altLang="zh-TW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5148064" y="3518664"/>
            <a:ext cx="1020415" cy="3423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5166810" y="3877469"/>
            <a:ext cx="14647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連擊 放大視窗</a:t>
            </a:r>
          </a:p>
        </p:txBody>
      </p:sp>
    </p:spTree>
    <p:extLst>
      <p:ext uri="{BB962C8B-B14F-4D97-AF65-F5344CB8AC3E}">
        <p14:creationId xmlns:p14="http://schemas.microsoft.com/office/powerpoint/2010/main" val="14437945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708920"/>
            <a:ext cx="8114816" cy="3794282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將</a:t>
            </a:r>
            <a:r>
              <a:rPr lang="en-US" altLang="zh-TW" dirty="0"/>
              <a:t>I/O</a:t>
            </a:r>
            <a:r>
              <a:rPr lang="zh-TW" altLang="en-US" dirty="0"/>
              <a:t> </a:t>
            </a:r>
            <a:r>
              <a:rPr lang="en-US" altLang="zh-TW" dirty="0"/>
              <a:t>Ports</a:t>
            </a:r>
            <a:r>
              <a:rPr lang="zh-TW" altLang="en-US" dirty="0"/>
              <a:t> 設定至對應的腳位、工作電壓</a:t>
            </a:r>
            <a:r>
              <a:rPr lang="en-US" altLang="zh-TW" dirty="0"/>
              <a:t>(LVCMOS33)</a:t>
            </a:r>
          </a:p>
          <a:p>
            <a:pPr algn="just"/>
            <a:r>
              <a:rPr lang="zh-TW" altLang="en-US" dirty="0"/>
              <a:t>參考前面的腳位對應表</a:t>
            </a:r>
            <a:endParaRPr lang="en-US" altLang="zh-TW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400716" y="3706276"/>
            <a:ext cx="1020415" cy="10908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1536620" y="3367722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輸入或選擇對應腳位</a:t>
            </a:r>
          </a:p>
        </p:txBody>
      </p:sp>
      <p:sp>
        <p:nvSpPr>
          <p:cNvPr id="8" name="矩形 7"/>
          <p:cNvSpPr/>
          <p:nvPr/>
        </p:nvSpPr>
        <p:spPr>
          <a:xfrm>
            <a:off x="3679761" y="3367723"/>
            <a:ext cx="1020415" cy="30856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3651874" y="2990683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選擇工作電壓 </a:t>
            </a:r>
            <a:r>
              <a:rPr lang="en-US" altLang="zh-TW" sz="1600" dirty="0">
                <a:solidFill>
                  <a:srgbClr val="FF0000"/>
                </a:solidFill>
              </a:rPr>
              <a:t>(3.3V)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725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56" y="2603414"/>
            <a:ext cx="5221233" cy="3953134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確認腳位設定</a:t>
            </a:r>
            <a:endParaRPr lang="en-US" altLang="zh-TW" dirty="0"/>
          </a:p>
          <a:p>
            <a:pPr algn="just"/>
            <a:r>
              <a:rPr lang="zh-TW" altLang="en-US" dirty="0"/>
              <a:t>儲存約束檔案 </a:t>
            </a:r>
            <a:r>
              <a:rPr lang="en-US" altLang="zh-TW" dirty="0"/>
              <a:t>Constraint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907704" y="2996952"/>
            <a:ext cx="3096343" cy="35595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2483768" y="2658398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確認是否都完成設定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46640" t="9032" r="40130" b="62163"/>
          <a:stretch/>
        </p:blipFill>
        <p:spPr>
          <a:xfrm>
            <a:off x="5544288" y="3030380"/>
            <a:ext cx="3480267" cy="248590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796136" y="3284985"/>
            <a:ext cx="360040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5364089" y="2946430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儲存</a:t>
            </a:r>
            <a:r>
              <a:rPr lang="en-US" altLang="zh-TW" sz="1600" dirty="0">
                <a:solidFill>
                  <a:srgbClr val="FF0000"/>
                </a:solidFill>
              </a:rPr>
              <a:t>Constraints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2730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878" y="2445577"/>
            <a:ext cx="3624450" cy="369961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45" y="3956590"/>
            <a:ext cx="3891508" cy="1702535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提醒儲存約束檔案，會導致合成結果過期，需重新合成</a:t>
            </a:r>
            <a:endParaRPr lang="en-US" altLang="zh-TW" dirty="0"/>
          </a:p>
          <a:p>
            <a:pPr algn="just"/>
            <a:r>
              <a:rPr lang="en-US" altLang="zh-TW" dirty="0"/>
              <a:t>“OK”</a:t>
            </a:r>
          </a:p>
          <a:p>
            <a:pPr algn="just"/>
            <a:r>
              <a:rPr lang="zh-TW" altLang="en-US" dirty="0"/>
              <a:t>設定腳位檔名稱</a:t>
            </a:r>
            <a:endParaRPr lang="en-US" altLang="zh-TW" dirty="0"/>
          </a:p>
          <a:p>
            <a:pPr algn="just"/>
            <a:r>
              <a:rPr lang="en-US" altLang="zh-TW" dirty="0"/>
              <a:t>“OK”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3889827" y="5195183"/>
            <a:ext cx="648073" cy="3600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5436096" y="4807858"/>
            <a:ext cx="3020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初次設定腳位，創建新約束檔案</a:t>
            </a:r>
          </a:p>
        </p:txBody>
      </p:sp>
      <p:sp>
        <p:nvSpPr>
          <p:cNvPr id="14" name="矩形 13"/>
          <p:cNvSpPr/>
          <p:nvPr/>
        </p:nvSpPr>
        <p:spPr>
          <a:xfrm>
            <a:off x="5436096" y="3599899"/>
            <a:ext cx="2807792" cy="12079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5940152" y="4221088"/>
            <a:ext cx="2160240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7059153" y="5614642"/>
            <a:ext cx="681199" cy="3600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36783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關閉 </a:t>
            </a:r>
            <a:r>
              <a:rPr lang="en-US" altLang="zh-TW" dirty="0"/>
              <a:t>Synthesized Design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420888"/>
            <a:ext cx="5019408" cy="4030882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2898991" y="3085446"/>
            <a:ext cx="24702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關閉 </a:t>
            </a:r>
            <a:r>
              <a:rPr lang="en-US" altLang="zh-TW" sz="1600" dirty="0">
                <a:solidFill>
                  <a:srgbClr val="FF0000"/>
                </a:solidFill>
              </a:rPr>
              <a:t>Synthesized Design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367417" y="3056703"/>
            <a:ext cx="393167" cy="3600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3582116" y="2439819"/>
            <a:ext cx="1296143" cy="3600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3582116" y="2101265"/>
            <a:ext cx="2254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合成過期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024" y="3254723"/>
            <a:ext cx="2781688" cy="1905266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6948264" y="4653136"/>
            <a:ext cx="720080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1708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TW" dirty="0"/>
            </a:br>
            <a:r>
              <a:rPr lang="en-US" altLang="zh-TW" dirty="0"/>
              <a:t>EGO1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sz="2400" dirty="0"/>
              <a:t>EGO1</a:t>
            </a:r>
            <a:r>
              <a:rPr lang="zh-TW" altLang="en-US" sz="2400" dirty="0"/>
              <a:t>是依元素科技基於 </a:t>
            </a:r>
            <a:r>
              <a:rPr lang="en-US" altLang="zh-TW" sz="2400" dirty="0"/>
              <a:t>Xilinx Artix-7 FPGA</a:t>
            </a:r>
            <a:r>
              <a:rPr lang="zh-TW" altLang="en-US" sz="2400" dirty="0"/>
              <a:t>研發的可攜式數模混和基礎教學平台。</a:t>
            </a:r>
            <a:r>
              <a:rPr lang="en-US" altLang="zh-TW" sz="2400" dirty="0"/>
              <a:t>EGO-XA7</a:t>
            </a:r>
            <a:r>
              <a:rPr lang="zh-TW" altLang="en-US" sz="2400" dirty="0"/>
              <a:t>配備的</a:t>
            </a:r>
            <a:r>
              <a:rPr lang="en-US" altLang="zh-TW" sz="2400" dirty="0"/>
              <a:t>FPGA</a:t>
            </a:r>
            <a:r>
              <a:rPr lang="zh-TW" altLang="en-US" sz="2400" dirty="0"/>
              <a:t>具有大容量高性能等特點，能實現較複雜的數位邏輯設計。</a:t>
            </a:r>
            <a:endParaRPr lang="en-US" altLang="zh-TW" sz="2400" dirty="0"/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7" b="9126"/>
          <a:stretch/>
        </p:blipFill>
        <p:spPr>
          <a:xfrm>
            <a:off x="3131840" y="2996952"/>
            <a:ext cx="5472939" cy="352839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3429000"/>
            <a:ext cx="1649217" cy="72008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232" y="4851830"/>
            <a:ext cx="1651610" cy="59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395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129" y="2636912"/>
            <a:ext cx="5967351" cy="4159233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查看腳位檔</a:t>
            </a:r>
            <a:r>
              <a:rPr lang="en-US" altLang="zh-TW" dirty="0"/>
              <a:t>(.</a:t>
            </a:r>
            <a:r>
              <a:rPr lang="en-US" altLang="zh-TW" dirty="0" err="1"/>
              <a:t>xdc</a:t>
            </a:r>
            <a:r>
              <a:rPr lang="zh-TW" altLang="en-US" dirty="0"/>
              <a:t>檔</a:t>
            </a:r>
            <a:r>
              <a:rPr lang="en-US" altLang="zh-TW" dirty="0"/>
              <a:t>)</a:t>
            </a:r>
            <a:endParaRPr lang="zh-TW" altLang="en-US" dirty="0"/>
          </a:p>
          <a:p>
            <a:pPr algn="just"/>
            <a:r>
              <a:rPr lang="zh-TW" altLang="en-US" dirty="0"/>
              <a:t>在接下來的實驗中將通過直接添加</a:t>
            </a:r>
            <a:r>
              <a:rPr lang="en-US" altLang="zh-TW" dirty="0"/>
              <a:t>constraints</a:t>
            </a:r>
            <a:r>
              <a:rPr lang="zh-TW" altLang="en-US" dirty="0"/>
              <a:t>的方式來對設計進行腳位分配。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5364088" y="2852936"/>
            <a:ext cx="3386897" cy="37186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3336162" y="3706928"/>
            <a:ext cx="1307536" cy="297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4350544" y="3429639"/>
            <a:ext cx="2154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腳位檔</a:t>
            </a:r>
          </a:p>
        </p:txBody>
      </p:sp>
    </p:spTree>
    <p:extLst>
      <p:ext uri="{BB962C8B-B14F-4D97-AF65-F5344CB8AC3E}">
        <p14:creationId xmlns:p14="http://schemas.microsoft.com/office/powerpoint/2010/main" val="7665134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146" y="2640940"/>
            <a:ext cx="3596752" cy="285208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r="21594"/>
          <a:stretch/>
        </p:blipFill>
        <p:spPr>
          <a:xfrm>
            <a:off x="577151" y="2780928"/>
            <a:ext cx="3562801" cy="2572109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6907" y="1657311"/>
            <a:ext cx="8712969" cy="4497388"/>
          </a:xfrm>
        </p:spPr>
        <p:txBody>
          <a:bodyPr/>
          <a:lstStyle/>
          <a:p>
            <a:pPr algn="just"/>
            <a:r>
              <a:rPr lang="zh-TW" altLang="en-US" dirty="0"/>
              <a:t>重新進行合成</a:t>
            </a:r>
            <a:r>
              <a:rPr lang="en-US" altLang="zh-TW" dirty="0"/>
              <a:t>(Synthesis)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6876256" y="5013176"/>
            <a:ext cx="720080" cy="3398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683568" y="3305910"/>
            <a:ext cx="1307536" cy="297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1547664" y="2967356"/>
            <a:ext cx="2154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進行合成</a:t>
            </a:r>
          </a:p>
        </p:txBody>
      </p:sp>
    </p:spTree>
    <p:extLst>
      <p:ext uri="{BB962C8B-B14F-4D97-AF65-F5344CB8AC3E}">
        <p14:creationId xmlns:p14="http://schemas.microsoft.com/office/powerpoint/2010/main" val="33102569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6907" y="1657311"/>
            <a:ext cx="8712969" cy="4497388"/>
          </a:xfrm>
        </p:spPr>
        <p:txBody>
          <a:bodyPr/>
          <a:lstStyle/>
          <a:p>
            <a:pPr algn="just"/>
            <a:r>
              <a:rPr lang="zh-TW" altLang="en-US" dirty="0"/>
              <a:t>進行實現 </a:t>
            </a:r>
            <a:r>
              <a:rPr lang="en-US" altLang="zh-TW" dirty="0"/>
              <a:t>(Implementation)</a:t>
            </a:r>
          </a:p>
          <a:p>
            <a:pPr algn="just"/>
            <a:r>
              <a:rPr lang="en-US" altLang="zh-TW" dirty="0"/>
              <a:t>“Run Implementation”</a:t>
            </a:r>
          </a:p>
          <a:p>
            <a:pPr algn="just"/>
            <a:r>
              <a:rPr lang="en-US" altLang="zh-TW" dirty="0"/>
              <a:t>“OK” ”OK”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1115616" y="3212553"/>
            <a:ext cx="3955857" cy="3181794"/>
            <a:chOff x="3063941" y="2492896"/>
            <a:chExt cx="3955857" cy="3181794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3941" y="2492896"/>
              <a:ext cx="3038899" cy="3181794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4071422" y="5085184"/>
              <a:ext cx="805433" cy="41186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3436695" y="3675263"/>
              <a:ext cx="1440160" cy="29734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4865465" y="3621481"/>
              <a:ext cx="2154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>
                  <a:solidFill>
                    <a:srgbClr val="FF0000"/>
                  </a:solidFill>
                </a:rPr>
                <a:t>進行實現</a:t>
              </a:r>
            </a:p>
          </p:txBody>
        </p:sp>
      </p:grp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269" y="3011998"/>
            <a:ext cx="4199478" cy="3335388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876256" y="5804841"/>
            <a:ext cx="755352" cy="3808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18723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3212578"/>
            <a:ext cx="4002100" cy="318179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995" y="3212578"/>
            <a:ext cx="3324689" cy="3181794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6907" y="1657311"/>
            <a:ext cx="8712969" cy="4497388"/>
          </a:xfrm>
        </p:spPr>
        <p:txBody>
          <a:bodyPr/>
          <a:lstStyle/>
          <a:p>
            <a:pPr algn="just"/>
            <a:r>
              <a:rPr lang="zh-TW" altLang="en-US" dirty="0"/>
              <a:t>生成燒錄檔 </a:t>
            </a:r>
            <a:r>
              <a:rPr lang="en-US" altLang="zh-TW" dirty="0"/>
              <a:t>(</a:t>
            </a:r>
            <a:r>
              <a:rPr lang="en-US" altLang="zh-TW" dirty="0" err="1"/>
              <a:t>Bitstream</a:t>
            </a:r>
            <a:r>
              <a:rPr lang="en-US" altLang="zh-TW" dirty="0"/>
              <a:t>)</a:t>
            </a:r>
          </a:p>
          <a:p>
            <a:pPr algn="just"/>
            <a:r>
              <a:rPr lang="en-US" altLang="zh-TW" dirty="0"/>
              <a:t>“Generate </a:t>
            </a:r>
            <a:r>
              <a:rPr lang="en-US" altLang="zh-TW" dirty="0" err="1"/>
              <a:t>Bitstream</a:t>
            </a:r>
            <a:r>
              <a:rPr lang="en-US" altLang="zh-TW" dirty="0"/>
              <a:t>”</a:t>
            </a:r>
          </a:p>
          <a:p>
            <a:pPr algn="just"/>
            <a:r>
              <a:rPr lang="en-US" altLang="zh-TW" dirty="0"/>
              <a:t>“OK”</a:t>
            </a:r>
            <a:r>
              <a:rPr lang="zh-TW" altLang="en-US" dirty="0"/>
              <a:t> </a:t>
            </a:r>
            <a:r>
              <a:rPr lang="en-US" altLang="zh-TW" dirty="0"/>
              <a:t>“OK”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2195736" y="5804841"/>
            <a:ext cx="792088" cy="3808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u="sng"/>
          </a:p>
        </p:txBody>
      </p:sp>
      <p:sp>
        <p:nvSpPr>
          <p:cNvPr id="13" name="矩形 12"/>
          <p:cNvSpPr/>
          <p:nvPr/>
        </p:nvSpPr>
        <p:spPr>
          <a:xfrm>
            <a:off x="1263851" y="4679692"/>
            <a:ext cx="1440160" cy="3475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u="sng"/>
          </a:p>
        </p:txBody>
      </p:sp>
      <p:sp>
        <p:nvSpPr>
          <p:cNvPr id="17" name="文字方塊 16"/>
          <p:cNvSpPr txBox="1"/>
          <p:nvPr/>
        </p:nvSpPr>
        <p:spPr>
          <a:xfrm>
            <a:off x="2687439" y="4684173"/>
            <a:ext cx="2154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生成燒錄檔</a:t>
            </a:r>
          </a:p>
        </p:txBody>
      </p:sp>
      <p:sp>
        <p:nvSpPr>
          <p:cNvPr id="14" name="矩形 13"/>
          <p:cNvSpPr/>
          <p:nvPr/>
        </p:nvSpPr>
        <p:spPr>
          <a:xfrm>
            <a:off x="7008324" y="5910826"/>
            <a:ext cx="648072" cy="3091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12741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6907" y="1657311"/>
            <a:ext cx="8712969" cy="4497388"/>
          </a:xfrm>
        </p:spPr>
        <p:txBody>
          <a:bodyPr/>
          <a:lstStyle/>
          <a:p>
            <a:pPr algn="just"/>
            <a:r>
              <a:rPr lang="zh-TW" altLang="en-US" dirty="0"/>
              <a:t>生成燒錄檔完成後，選擇 </a:t>
            </a:r>
            <a:r>
              <a:rPr lang="en-US" altLang="zh-TW" dirty="0"/>
              <a:t>“Open Hardware Manager”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2954810" y="2708920"/>
            <a:ext cx="3234380" cy="3106707"/>
            <a:chOff x="2966201" y="2708920"/>
            <a:chExt cx="3234380" cy="310670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6201" y="2708920"/>
              <a:ext cx="3234380" cy="3106707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4369400" y="5303082"/>
              <a:ext cx="792088" cy="38086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u="sng"/>
            </a:p>
          </p:txBody>
        </p:sp>
        <p:sp>
          <p:nvSpPr>
            <p:cNvPr id="13" name="矩形 12"/>
            <p:cNvSpPr/>
            <p:nvPr/>
          </p:nvSpPr>
          <p:spPr>
            <a:xfrm>
              <a:off x="3325284" y="4323161"/>
              <a:ext cx="1440160" cy="2866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u="sng"/>
            </a:p>
          </p:txBody>
        </p:sp>
      </p:grpSp>
    </p:spTree>
    <p:extLst>
      <p:ext uri="{BB962C8B-B14F-4D97-AF65-F5344CB8AC3E}">
        <p14:creationId xmlns:p14="http://schemas.microsoft.com/office/powerpoint/2010/main" val="21107386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46641" t="9723" r="19992" b="26447"/>
          <a:stretch/>
        </p:blipFill>
        <p:spPr>
          <a:xfrm>
            <a:off x="2841462" y="2852935"/>
            <a:ext cx="5987163" cy="3757283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6907" y="1657311"/>
            <a:ext cx="8712969" cy="4497388"/>
          </a:xfrm>
        </p:spPr>
        <p:txBody>
          <a:bodyPr/>
          <a:lstStyle/>
          <a:p>
            <a:pPr algn="just"/>
            <a:r>
              <a:rPr lang="zh-TW" altLang="en-US" dirty="0"/>
              <a:t>將</a:t>
            </a:r>
            <a:r>
              <a:rPr lang="en-US" altLang="zh-TW" dirty="0"/>
              <a:t>FPGA</a:t>
            </a:r>
            <a:r>
              <a:rPr lang="zh-TW" altLang="en-US" dirty="0"/>
              <a:t>板連接至電腦，並</a:t>
            </a:r>
            <a:r>
              <a:rPr lang="zh-TW" altLang="en-US" dirty="0">
                <a:solidFill>
                  <a:srgbClr val="FF0000"/>
                </a:solidFill>
              </a:rPr>
              <a:t>開啟電源</a:t>
            </a:r>
            <a:r>
              <a:rPr lang="zh-TW" altLang="en-US" dirty="0"/>
              <a:t>，才能讓軟體偵測到板子</a:t>
            </a:r>
            <a:endParaRPr lang="en-US" altLang="zh-TW" dirty="0"/>
          </a:p>
          <a:p>
            <a:pPr algn="just"/>
            <a:r>
              <a:rPr lang="zh-TW" altLang="en-US" dirty="0"/>
              <a:t>點擊</a:t>
            </a:r>
            <a:r>
              <a:rPr lang="en-US" altLang="zh-TW" dirty="0"/>
              <a:t>“Open target”</a:t>
            </a:r>
            <a:r>
              <a:rPr lang="zh-TW" altLang="en-US" dirty="0"/>
              <a:t>，選擇 </a:t>
            </a:r>
            <a:r>
              <a:rPr lang="en-US" altLang="zh-TW" dirty="0"/>
              <a:t>“Auto Connect”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5076056" y="3501008"/>
            <a:ext cx="648072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u="sng"/>
          </a:p>
        </p:txBody>
      </p:sp>
      <p:sp>
        <p:nvSpPr>
          <p:cNvPr id="13" name="矩形 12"/>
          <p:cNvSpPr/>
          <p:nvPr/>
        </p:nvSpPr>
        <p:spPr>
          <a:xfrm>
            <a:off x="4932040" y="3356992"/>
            <a:ext cx="448803" cy="1440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u="sng"/>
          </a:p>
        </p:txBody>
      </p:sp>
    </p:spTree>
    <p:extLst>
      <p:ext uri="{BB962C8B-B14F-4D97-AF65-F5344CB8AC3E}">
        <p14:creationId xmlns:p14="http://schemas.microsoft.com/office/powerpoint/2010/main" val="1370916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6907" y="1657311"/>
            <a:ext cx="8712969" cy="4497388"/>
          </a:xfrm>
        </p:spPr>
        <p:txBody>
          <a:bodyPr/>
          <a:lstStyle/>
          <a:p>
            <a:pPr algn="just"/>
            <a:r>
              <a:rPr lang="zh-TW" altLang="en-US" dirty="0"/>
              <a:t>出現</a:t>
            </a:r>
            <a:r>
              <a:rPr lang="en-US" altLang="zh-TW" dirty="0"/>
              <a:t>FPGA</a:t>
            </a:r>
            <a:r>
              <a:rPr lang="zh-TW" altLang="en-US" dirty="0"/>
              <a:t>板資訊，表示成功連接至電腦</a:t>
            </a:r>
            <a:endParaRPr lang="en-US" altLang="zh-TW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1973972" y="2530900"/>
            <a:ext cx="5196057" cy="3861934"/>
            <a:chOff x="1985362" y="2530900"/>
            <a:chExt cx="5196057" cy="3861934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5362" y="2530900"/>
              <a:ext cx="5196057" cy="3861934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2489418" y="4073457"/>
              <a:ext cx="3024336" cy="122413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u="sng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3225478" y="5326912"/>
              <a:ext cx="2154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>
                  <a:solidFill>
                    <a:srgbClr val="FF0000"/>
                  </a:solidFill>
                </a:rPr>
                <a:t>出現</a:t>
              </a:r>
              <a:r>
                <a:rPr lang="en-US" altLang="zh-TW" sz="1600" dirty="0">
                  <a:solidFill>
                    <a:srgbClr val="FF0000"/>
                  </a:solidFill>
                </a:rPr>
                <a:t>FPGA</a:t>
              </a:r>
              <a:r>
                <a:rPr lang="zh-TW" altLang="en-US" sz="1600" dirty="0">
                  <a:solidFill>
                    <a:srgbClr val="FF0000"/>
                  </a:solidFill>
                </a:rPr>
                <a:t>板資訊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54910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50840" t="11592" r="29000" b="34637"/>
          <a:stretch/>
        </p:blipFill>
        <p:spPr>
          <a:xfrm>
            <a:off x="371767" y="2852936"/>
            <a:ext cx="4211624" cy="3685171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6907" y="1657311"/>
            <a:ext cx="8712969" cy="4497388"/>
          </a:xfrm>
        </p:spPr>
        <p:txBody>
          <a:bodyPr/>
          <a:lstStyle/>
          <a:p>
            <a:pPr algn="just"/>
            <a:r>
              <a:rPr lang="zh-TW" altLang="en-US" dirty="0"/>
              <a:t>將</a:t>
            </a:r>
            <a:r>
              <a:rPr lang="en-US" altLang="zh-TW" dirty="0" err="1"/>
              <a:t>Bitstrean</a:t>
            </a:r>
            <a:r>
              <a:rPr lang="zh-TW" altLang="en-US" dirty="0"/>
              <a:t>燒錄至</a:t>
            </a:r>
            <a:r>
              <a:rPr lang="en-US" altLang="zh-TW" dirty="0"/>
              <a:t>FPGA</a:t>
            </a:r>
            <a:r>
              <a:rPr lang="zh-TW" altLang="en-US" dirty="0"/>
              <a:t>板</a:t>
            </a:r>
            <a:endParaRPr lang="en-US" altLang="zh-TW" dirty="0"/>
          </a:p>
          <a:p>
            <a:pPr algn="just"/>
            <a:r>
              <a:rPr lang="zh-TW" altLang="en-US" dirty="0"/>
              <a:t>點擊</a:t>
            </a:r>
            <a:r>
              <a:rPr lang="en-US" altLang="zh-TW" dirty="0"/>
              <a:t>“Program”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1776743" y="4665991"/>
            <a:ext cx="934462" cy="1933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u="sng"/>
          </a:p>
        </p:txBody>
      </p:sp>
      <p:sp>
        <p:nvSpPr>
          <p:cNvPr id="8" name="文字方塊 7"/>
          <p:cNvSpPr txBox="1"/>
          <p:nvPr/>
        </p:nvSpPr>
        <p:spPr>
          <a:xfrm>
            <a:off x="2243974" y="4892809"/>
            <a:ext cx="1747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燒錄</a:t>
            </a:r>
            <a:r>
              <a:rPr lang="en-US" altLang="zh-TW" sz="1600" dirty="0" err="1">
                <a:solidFill>
                  <a:srgbClr val="FF0000"/>
                </a:solidFill>
              </a:rPr>
              <a:t>Bitstream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883934" y="3356992"/>
            <a:ext cx="648071" cy="1440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u="sng"/>
          </a:p>
        </p:txBody>
      </p:sp>
      <p:sp>
        <p:nvSpPr>
          <p:cNvPr id="10" name="文字方塊 9"/>
          <p:cNvSpPr txBox="1"/>
          <p:nvPr/>
        </p:nvSpPr>
        <p:spPr>
          <a:xfrm>
            <a:off x="1739918" y="3476778"/>
            <a:ext cx="1747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燒錄</a:t>
            </a:r>
            <a:r>
              <a:rPr lang="en-US" altLang="zh-TW" sz="1600" dirty="0" err="1">
                <a:solidFill>
                  <a:srgbClr val="FF0000"/>
                </a:solidFill>
              </a:rPr>
              <a:t>Bitstream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5393" y="3377158"/>
            <a:ext cx="4047572" cy="229990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524328" y="5301208"/>
            <a:ext cx="576064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u="sng"/>
          </a:p>
        </p:txBody>
      </p:sp>
    </p:spTree>
    <p:extLst>
      <p:ext uri="{BB962C8B-B14F-4D97-AF65-F5344CB8AC3E}">
        <p14:creationId xmlns:p14="http://schemas.microsoft.com/office/powerpoint/2010/main" val="22267644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6907" y="1657311"/>
            <a:ext cx="8712969" cy="4497388"/>
          </a:xfrm>
        </p:spPr>
        <p:txBody>
          <a:bodyPr/>
          <a:lstStyle/>
          <a:p>
            <a:pPr algn="just"/>
            <a:r>
              <a:rPr lang="zh-TW" altLang="en-US" b="1" dirty="0">
                <a:solidFill>
                  <a:srgbClr val="FF0000"/>
                </a:solidFill>
              </a:rPr>
              <a:t>完成燒錄 </a:t>
            </a:r>
            <a:r>
              <a:rPr lang="en-US" altLang="zh-TW" b="1" dirty="0">
                <a:solidFill>
                  <a:srgbClr val="FF0000"/>
                </a:solidFill>
              </a:rPr>
              <a:t>!</a:t>
            </a:r>
            <a:r>
              <a:rPr lang="zh-TW" altLang="en-US" b="1" dirty="0">
                <a:solidFill>
                  <a:srgbClr val="FF0000"/>
                </a:solidFill>
              </a:rPr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!</a:t>
            </a:r>
            <a:r>
              <a:rPr lang="zh-TW" altLang="en-US" b="1" dirty="0">
                <a:solidFill>
                  <a:srgbClr val="FF0000"/>
                </a:solidFill>
              </a:rPr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42650" t="-2723" b="-1"/>
          <a:stretch/>
        </p:blipFill>
        <p:spPr>
          <a:xfrm>
            <a:off x="2963211" y="3004717"/>
            <a:ext cx="3240360" cy="340984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26907" y="6428326"/>
            <a:ext cx="87129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800" dirty="0">
                <a:hlinkClick r:id="rId4"/>
              </a:rPr>
              <a:t>https://www.google.com/url?sa=i&amp;url=https%3A%2F%2Fmeteor.today%2Farticle%2FBfglq-&amp;psig=AOvVaw12MTQsEVgQGY7gC400_eN6&amp;ust=1586214687771000&amp;source=images&amp;cd=vfe&amp;ved=0CAIQjRxqFwoTCKinhJu00ugCFQAAAAAdAAAAABAM</a:t>
            </a:r>
            <a:endParaRPr lang="zh-TW" altLang="en-US" sz="800" dirty="0"/>
          </a:p>
        </p:txBody>
      </p:sp>
      <p:sp>
        <p:nvSpPr>
          <p:cNvPr id="11" name="矩形 10"/>
          <p:cNvSpPr/>
          <p:nvPr/>
        </p:nvSpPr>
        <p:spPr>
          <a:xfrm rot="21332541">
            <a:off x="795190" y="2226899"/>
            <a:ext cx="236475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Synthesis</a:t>
            </a:r>
            <a:endParaRPr lang="zh-TW" altLang="en-US" sz="3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 rot="956974">
            <a:off x="5240155" y="2120370"/>
            <a:ext cx="359585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Implementation</a:t>
            </a:r>
            <a:endParaRPr lang="zh-TW" altLang="en-US" sz="3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 rot="325894">
            <a:off x="3470717" y="2127641"/>
            <a:ext cx="189404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Verilog</a:t>
            </a:r>
            <a:endParaRPr lang="zh-TW" altLang="en-US" sz="4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7" name="矩形 16"/>
          <p:cNvSpPr/>
          <p:nvPr/>
        </p:nvSpPr>
        <p:spPr>
          <a:xfrm rot="21313920">
            <a:off x="5087488" y="3159661"/>
            <a:ext cx="187262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Program</a:t>
            </a:r>
            <a:endParaRPr lang="zh-TW" altLang="en-US" sz="3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8" name="矩形 17"/>
          <p:cNvSpPr/>
          <p:nvPr/>
        </p:nvSpPr>
        <p:spPr>
          <a:xfrm rot="376103">
            <a:off x="812455" y="3234959"/>
            <a:ext cx="219496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8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Vivado</a:t>
            </a:r>
            <a:endParaRPr lang="zh-TW" altLang="en-US" sz="48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9" name="矩形 18"/>
          <p:cNvSpPr/>
          <p:nvPr/>
        </p:nvSpPr>
        <p:spPr>
          <a:xfrm rot="270559">
            <a:off x="6113202" y="4044064"/>
            <a:ext cx="231345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6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Bitstream</a:t>
            </a:r>
            <a:endParaRPr lang="zh-TW" altLang="en-US" sz="3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0" name="矩形 19"/>
          <p:cNvSpPr/>
          <p:nvPr/>
        </p:nvSpPr>
        <p:spPr>
          <a:xfrm rot="20992804">
            <a:off x="955288" y="4298966"/>
            <a:ext cx="175240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FPGA</a:t>
            </a:r>
            <a:endParaRPr lang="zh-TW" altLang="en-US" sz="4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53091" y="5407469"/>
            <a:ext cx="211788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testbench</a:t>
            </a:r>
            <a:endParaRPr lang="zh-TW" altLang="en-US" sz="3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2" name="矩形 21"/>
          <p:cNvSpPr/>
          <p:nvPr/>
        </p:nvSpPr>
        <p:spPr>
          <a:xfrm rot="20960551">
            <a:off x="7350167" y="3184828"/>
            <a:ext cx="65594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.v</a:t>
            </a:r>
            <a:endParaRPr lang="zh-TW" altLang="en-US" sz="4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 rot="20873271">
            <a:off x="6399785" y="4852447"/>
            <a:ext cx="100380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.</a:t>
            </a:r>
            <a:r>
              <a:rPr lang="en-US" altLang="zh-TW" sz="32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xdc</a:t>
            </a:r>
            <a:endParaRPr lang="zh-TW" altLang="en-US" sz="3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4" name="矩形 23"/>
          <p:cNvSpPr/>
          <p:nvPr/>
        </p:nvSpPr>
        <p:spPr>
          <a:xfrm rot="629126">
            <a:off x="6716775" y="5706076"/>
            <a:ext cx="189346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I/O Ports</a:t>
            </a:r>
            <a:endParaRPr lang="zh-TW" altLang="en-US" sz="3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910206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矩形 2"/>
          <p:cNvSpPr>
            <a:spLocks noChangeArrowheads="1"/>
          </p:cNvSpPr>
          <p:nvPr/>
        </p:nvSpPr>
        <p:spPr bwMode="auto">
          <a:xfrm>
            <a:off x="900113" y="3573463"/>
            <a:ext cx="7992367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70C0"/>
              </a:buClr>
              <a:buFont typeface="Wingdings" panose="05000000000000000000" pitchFamily="2" charset="2"/>
              <a:buChar char="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Font typeface="Wingdings" panose="05000000000000000000" pitchFamily="2" charset="2"/>
              <a:buChar char="w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C000"/>
              </a:buClr>
              <a:buFont typeface="Wingdings" panose="05000000000000000000" pitchFamily="2" charset="2"/>
              <a:buChar char="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0B050"/>
              </a:buClr>
              <a:buFont typeface="Wingdings" panose="05000000000000000000" pitchFamily="2" charset="2"/>
              <a:buChar char="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©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©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©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©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©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5400" b="1" dirty="0">
                <a:solidFill>
                  <a:srgbClr val="00B0F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829417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字方塊 45"/>
          <p:cNvSpPr txBox="1"/>
          <p:nvPr/>
        </p:nvSpPr>
        <p:spPr>
          <a:xfrm>
            <a:off x="503152" y="4139207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GPIO</a:t>
            </a:r>
            <a:endParaRPr lang="zh-TW" altLang="en-US" sz="14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TW" dirty="0"/>
            </a:br>
            <a:r>
              <a:rPr lang="en-US" altLang="zh-TW" dirty="0"/>
              <a:t>EGO1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7" b="9126"/>
          <a:stretch/>
        </p:blipFill>
        <p:spPr>
          <a:xfrm>
            <a:off x="1871534" y="2276872"/>
            <a:ext cx="5472939" cy="3528392"/>
          </a:xfrm>
          <a:prstGeom prst="rect">
            <a:avLst/>
          </a:prstGeom>
        </p:spPr>
      </p:pic>
      <p:grpSp>
        <p:nvGrpSpPr>
          <p:cNvPr id="13" name="群組 12"/>
          <p:cNvGrpSpPr/>
          <p:nvPr/>
        </p:nvGrpSpPr>
        <p:grpSpPr>
          <a:xfrm>
            <a:off x="3851920" y="1773982"/>
            <a:ext cx="1728192" cy="790922"/>
            <a:chOff x="3851920" y="1773982"/>
            <a:chExt cx="1728192" cy="790922"/>
          </a:xfrm>
        </p:grpSpPr>
        <p:cxnSp>
          <p:nvCxnSpPr>
            <p:cNvPr id="10" name="直線單箭頭接點 9"/>
            <p:cNvCxnSpPr/>
            <p:nvPr/>
          </p:nvCxnSpPr>
          <p:spPr>
            <a:xfrm flipV="1">
              <a:off x="4716016" y="2060848"/>
              <a:ext cx="0" cy="504056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字方塊 11"/>
            <p:cNvSpPr txBox="1"/>
            <p:nvPr/>
          </p:nvSpPr>
          <p:spPr>
            <a:xfrm>
              <a:off x="3851920" y="1773982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/>
                <a:t>JTAG</a:t>
              </a:r>
              <a:r>
                <a:rPr lang="zh-TW" altLang="en-US" sz="1400" dirty="0"/>
                <a:t> </a:t>
              </a:r>
              <a:r>
                <a:rPr lang="en-US" altLang="zh-TW" sz="1400" dirty="0"/>
                <a:t>&amp;</a:t>
              </a:r>
              <a:r>
                <a:rPr lang="zh-TW" altLang="en-US" sz="1400" dirty="0"/>
                <a:t> </a:t>
              </a:r>
              <a:r>
                <a:rPr lang="en-US" altLang="zh-TW" sz="1400" dirty="0"/>
                <a:t>UART</a:t>
              </a:r>
              <a:endParaRPr lang="zh-TW" altLang="en-US" sz="1400" dirty="0"/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5449647" y="1808247"/>
            <a:ext cx="1728192" cy="668973"/>
            <a:chOff x="3851920" y="1895931"/>
            <a:chExt cx="1728192" cy="668973"/>
          </a:xfrm>
        </p:grpSpPr>
        <p:cxnSp>
          <p:nvCxnSpPr>
            <p:cNvPr id="15" name="直線單箭頭接點 14"/>
            <p:cNvCxnSpPr/>
            <p:nvPr/>
          </p:nvCxnSpPr>
          <p:spPr>
            <a:xfrm flipV="1">
              <a:off x="4716016" y="2169443"/>
              <a:ext cx="0" cy="39546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字方塊 15"/>
            <p:cNvSpPr txBox="1"/>
            <p:nvPr/>
          </p:nvSpPr>
          <p:spPr>
            <a:xfrm>
              <a:off x="3851920" y="1895931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/>
                <a:t>USB</a:t>
              </a:r>
              <a:endParaRPr lang="zh-TW" altLang="en-US" sz="1400" dirty="0"/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2004553" y="1668414"/>
            <a:ext cx="1728192" cy="680466"/>
            <a:chOff x="3851920" y="1909987"/>
            <a:chExt cx="1728192" cy="680466"/>
          </a:xfrm>
        </p:grpSpPr>
        <p:cxnSp>
          <p:nvCxnSpPr>
            <p:cNvPr id="18" name="直線單箭頭接點 17"/>
            <p:cNvCxnSpPr/>
            <p:nvPr/>
          </p:nvCxnSpPr>
          <p:spPr>
            <a:xfrm flipV="1">
              <a:off x="4716016" y="2169444"/>
              <a:ext cx="0" cy="421009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字方塊 18"/>
            <p:cNvSpPr txBox="1"/>
            <p:nvPr/>
          </p:nvSpPr>
          <p:spPr>
            <a:xfrm>
              <a:off x="3851920" y="1909987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/>
                <a:t>VGA</a:t>
              </a:r>
              <a:endParaRPr lang="zh-TW" altLang="en-US" sz="1400" dirty="0"/>
            </a:p>
          </p:txBody>
        </p:sp>
      </p:grpSp>
      <p:cxnSp>
        <p:nvCxnSpPr>
          <p:cNvPr id="22" name="直線單箭頭接點 21"/>
          <p:cNvCxnSpPr/>
          <p:nvPr/>
        </p:nvCxnSpPr>
        <p:spPr>
          <a:xfrm>
            <a:off x="7177839" y="3573016"/>
            <a:ext cx="503536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7290385" y="3419127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ON/OFF</a:t>
            </a:r>
            <a:endParaRPr lang="zh-TW" altLang="en-US" sz="1400" dirty="0"/>
          </a:p>
        </p:txBody>
      </p:sp>
      <p:cxnSp>
        <p:nvCxnSpPr>
          <p:cNvPr id="28" name="直線單箭頭接點 27"/>
          <p:cNvCxnSpPr/>
          <p:nvPr/>
        </p:nvCxnSpPr>
        <p:spPr>
          <a:xfrm>
            <a:off x="6372200" y="5550482"/>
            <a:ext cx="8118" cy="509564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5516222" y="6060046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Button</a:t>
            </a:r>
            <a:endParaRPr lang="zh-TW" altLang="en-US" sz="1400" dirty="0"/>
          </a:p>
        </p:txBody>
      </p:sp>
      <p:cxnSp>
        <p:nvCxnSpPr>
          <p:cNvPr id="32" name="直線單箭頭接點 31"/>
          <p:cNvCxnSpPr/>
          <p:nvPr/>
        </p:nvCxnSpPr>
        <p:spPr>
          <a:xfrm>
            <a:off x="5193188" y="5588284"/>
            <a:ext cx="8118" cy="509564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4337210" y="6097848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8bit DIP</a:t>
            </a:r>
            <a:endParaRPr lang="zh-TW" altLang="en-US" sz="1400" dirty="0"/>
          </a:p>
        </p:txBody>
      </p:sp>
      <p:cxnSp>
        <p:nvCxnSpPr>
          <p:cNvPr id="34" name="直線單箭頭接點 33"/>
          <p:cNvCxnSpPr/>
          <p:nvPr/>
        </p:nvCxnSpPr>
        <p:spPr>
          <a:xfrm>
            <a:off x="3558149" y="5601600"/>
            <a:ext cx="8118" cy="509564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2702171" y="6111164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Switch</a:t>
            </a:r>
            <a:endParaRPr lang="zh-TW" altLang="en-US" sz="1400" dirty="0"/>
          </a:p>
        </p:txBody>
      </p:sp>
      <p:cxnSp>
        <p:nvCxnSpPr>
          <p:cNvPr id="37" name="肘形接點 36"/>
          <p:cNvCxnSpPr/>
          <p:nvPr/>
        </p:nvCxnSpPr>
        <p:spPr>
          <a:xfrm rot="16200000" flipV="1">
            <a:off x="3664784" y="2115578"/>
            <a:ext cx="485084" cy="44407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>
            <a:off x="3261013" y="1831427"/>
            <a:ext cx="812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Audio</a:t>
            </a:r>
            <a:endParaRPr lang="zh-TW" altLang="en-US" sz="1400" dirty="0"/>
          </a:p>
        </p:txBody>
      </p:sp>
      <p:cxnSp>
        <p:nvCxnSpPr>
          <p:cNvPr id="44" name="直線單箭頭接點 43"/>
          <p:cNvCxnSpPr/>
          <p:nvPr/>
        </p:nvCxnSpPr>
        <p:spPr>
          <a:xfrm flipH="1">
            <a:off x="1619672" y="4293096"/>
            <a:ext cx="576064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306076" y="3291939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7 Segment</a:t>
            </a:r>
          </a:p>
          <a:p>
            <a:pPr algn="ctr"/>
            <a:r>
              <a:rPr lang="en-US" altLang="zh-TW" sz="1400" dirty="0"/>
              <a:t>Display</a:t>
            </a:r>
            <a:endParaRPr lang="zh-TW" altLang="en-US" sz="1400" dirty="0"/>
          </a:p>
        </p:txBody>
      </p:sp>
      <p:cxnSp>
        <p:nvCxnSpPr>
          <p:cNvPr id="48" name="直線單箭頭接點 47"/>
          <p:cNvCxnSpPr/>
          <p:nvPr/>
        </p:nvCxnSpPr>
        <p:spPr>
          <a:xfrm flipH="1">
            <a:off x="1691680" y="3573015"/>
            <a:ext cx="1010491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059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EGO1</a:t>
            </a:r>
          </a:p>
          <a:p>
            <a:pPr algn="just"/>
            <a:r>
              <a:rPr lang="zh-TW" altLang="en-US" dirty="0">
                <a:solidFill>
                  <a:schemeClr val="bg1">
                    <a:lumMod val="85000"/>
                  </a:schemeClr>
                </a:solidFill>
              </a:rPr>
              <a:t>元件及腳位對應 </a:t>
            </a:r>
            <a:endParaRPr lang="en-US" altLang="zh-TW" dirty="0">
              <a:solidFill>
                <a:schemeClr val="bg1">
                  <a:lumMod val="85000"/>
                </a:schemeClr>
              </a:solidFill>
            </a:endParaRPr>
          </a:p>
          <a:p>
            <a:pPr algn="just"/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</a:p>
        </p:txBody>
      </p:sp>
    </p:spTree>
    <p:extLst>
      <p:ext uri="{BB962C8B-B14F-4D97-AF65-F5344CB8AC3E}">
        <p14:creationId xmlns:p14="http://schemas.microsoft.com/office/powerpoint/2010/main" val="2541031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專案</a:t>
            </a:r>
            <a:r>
              <a:rPr lang="zh-TW" altLang="en-US" dirty="0">
                <a:solidFill>
                  <a:srgbClr val="FF0000"/>
                </a:solidFill>
              </a:rPr>
              <a:t>不能有中文路徑</a:t>
            </a:r>
            <a:r>
              <a:rPr lang="zh-TW" altLang="en-US" dirty="0"/>
              <a:t>、</a:t>
            </a:r>
            <a:r>
              <a:rPr lang="zh-TW" altLang="en-US" dirty="0">
                <a:solidFill>
                  <a:srgbClr val="FF0000"/>
                </a:solidFill>
              </a:rPr>
              <a:t>不能以數字開頭</a:t>
            </a:r>
            <a:endParaRPr lang="en-US" altLang="zh-TW" dirty="0">
              <a:solidFill>
                <a:srgbClr val="FF0000"/>
              </a:solidFill>
            </a:endParaRPr>
          </a:p>
          <a:p>
            <a:pPr algn="just"/>
            <a:r>
              <a:rPr lang="zh-TW" altLang="en-US" dirty="0"/>
              <a:t>程式碼加入註解 </a:t>
            </a:r>
            <a:r>
              <a:rPr lang="en-US" altLang="zh-TW" dirty="0"/>
              <a:t>( /*...*/ or //… )</a:t>
            </a:r>
          </a:p>
          <a:p>
            <a:pPr algn="just"/>
            <a:r>
              <a:rPr lang="zh-TW" altLang="en-US" dirty="0"/>
              <a:t>在</a:t>
            </a:r>
            <a:r>
              <a:rPr lang="en-US" altLang="zh-TW" dirty="0">
                <a:solidFill>
                  <a:srgbClr val="FF0000"/>
                </a:solidFill>
              </a:rPr>
              <a:t>D</a:t>
            </a:r>
            <a:r>
              <a:rPr lang="zh-TW" altLang="en-US" dirty="0">
                <a:solidFill>
                  <a:srgbClr val="FF0000"/>
                </a:solidFill>
              </a:rPr>
              <a:t>槽</a:t>
            </a:r>
            <a:r>
              <a:rPr lang="zh-TW" altLang="en-US" dirty="0"/>
              <a:t>以自己的學號創建</a:t>
            </a:r>
            <a:r>
              <a:rPr lang="zh-TW" altLang="en-US" dirty="0">
                <a:solidFill>
                  <a:srgbClr val="FF0000"/>
                </a:solidFill>
              </a:rPr>
              <a:t>新資料夾</a:t>
            </a:r>
            <a:r>
              <a:rPr lang="zh-TW" altLang="en-US" dirty="0"/>
              <a:t>，之後</a:t>
            </a:r>
            <a:r>
              <a:rPr lang="zh-TW" altLang="en-US" dirty="0">
                <a:solidFill>
                  <a:srgbClr val="FF0000"/>
                </a:solidFill>
              </a:rPr>
              <a:t>全部上課資料</a:t>
            </a:r>
            <a:r>
              <a:rPr lang="zh-TW" altLang="en-US" dirty="0"/>
              <a:t>都放裡面，避免公共電腦過於混亂</a:t>
            </a:r>
            <a:endParaRPr lang="en-US" altLang="zh-TW" dirty="0"/>
          </a:p>
        </p:txBody>
      </p:sp>
      <p:sp>
        <p:nvSpPr>
          <p:cNvPr id="4" name="矩形 3"/>
          <p:cNvSpPr/>
          <p:nvPr/>
        </p:nvSpPr>
        <p:spPr>
          <a:xfrm>
            <a:off x="215516" y="3897814"/>
            <a:ext cx="8712968" cy="1938992"/>
          </a:xfrm>
          <a:prstGeom prst="rect">
            <a:avLst/>
          </a:prstGeom>
          <a:solidFill>
            <a:srgbClr val="FF2F2F"/>
          </a:solidFill>
          <a:ln>
            <a:solidFill>
              <a:srgbClr val="FF0000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60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25400" dist="63500" dir="2700000" algn="tl" rotWithShape="0">
                    <a:srgbClr val="FFFF00"/>
                  </a:outerShdw>
                </a:effectLst>
              </a:rPr>
              <a:t>不要</a:t>
            </a:r>
            <a:r>
              <a:rPr lang="en-US" altLang="zh-TW" sz="60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25400" dist="63500" dir="2700000" algn="tl" rotWithShape="0">
                    <a:srgbClr val="FFFF00"/>
                  </a:outerShdw>
                </a:effectLst>
              </a:rPr>
              <a:t>Copy</a:t>
            </a:r>
            <a:r>
              <a:rPr lang="zh-TW" altLang="en-US" sz="60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25400" dist="63500" dir="2700000" algn="tl" rotWithShape="0">
                    <a:srgbClr val="FFFF00"/>
                  </a:outerShdw>
                </a:effectLst>
              </a:rPr>
              <a:t>同學的程式碼  </a:t>
            </a:r>
            <a:r>
              <a:rPr lang="en-US" altLang="zh-TW" sz="60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25400" dist="63500" dir="2700000" algn="tl" rotWithShape="0">
                    <a:srgbClr val="FFFF00"/>
                  </a:outerShdw>
                </a:effectLst>
              </a:rPr>
              <a:t>!</a:t>
            </a:r>
            <a:r>
              <a:rPr lang="zh-TW" altLang="en-US" sz="60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25400" dist="63500" dir="2700000" algn="tl" rotWithShape="0">
                    <a:srgbClr val="FFFF00"/>
                  </a:outerShdw>
                </a:effectLst>
              </a:rPr>
              <a:t> </a:t>
            </a:r>
            <a:r>
              <a:rPr lang="en-US" altLang="zh-TW" sz="60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25400" dist="63500" dir="2700000" algn="tl" rotWithShape="0">
                    <a:srgbClr val="FFFF00"/>
                  </a:outerShdw>
                </a:effectLst>
              </a:rPr>
              <a:t>!</a:t>
            </a:r>
            <a:r>
              <a:rPr lang="zh-TW" altLang="en-US" sz="60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25400" dist="63500" dir="2700000" algn="tl" rotWithShape="0">
                    <a:srgbClr val="FFFF00"/>
                  </a:outerShdw>
                </a:effectLst>
              </a:rPr>
              <a:t> </a:t>
            </a:r>
            <a:r>
              <a:rPr lang="en-US" altLang="zh-TW" sz="60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25400" dist="63500" dir="2700000" algn="tl" rotWithShape="0">
                    <a:srgbClr val="FFFF00"/>
                  </a:outerShdw>
                </a:effectLst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4643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2"/>
          <p:cNvSpPr txBox="1">
            <a:spLocks/>
          </p:cNvSpPr>
          <p:nvPr/>
        </p:nvSpPr>
        <p:spPr bwMode="auto">
          <a:xfrm>
            <a:off x="251520" y="1628800"/>
            <a:ext cx="8712969" cy="449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Wingdings" panose="05000000000000000000" pitchFamily="2" charset="2"/>
              <a:buChar char=""/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Wingdings" panose="05000000000000000000" pitchFamily="2" charset="2"/>
              <a:buChar char="w"/>
              <a:defRPr kumimoji="1" sz="20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"/>
              <a:defRPr kumimoji="1" sz="18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Font typeface="Wingdings" panose="05000000000000000000" pitchFamily="2" charset="2"/>
              <a:buChar char="Ø"/>
              <a:defRPr kumimoji="1" sz="16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©"/>
              <a:defRPr kumimoji="1" sz="16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TW" altLang="en-US" dirty="0"/>
              <a:t>開啟 </a:t>
            </a:r>
            <a:r>
              <a:rPr lang="en-US" altLang="zh-TW" dirty="0" err="1"/>
              <a:t>Vivado</a:t>
            </a:r>
            <a:r>
              <a:rPr lang="zh-TW" altLang="en-US" dirty="0"/>
              <a:t> </a:t>
            </a:r>
            <a:r>
              <a:rPr lang="en-US" altLang="zh-TW" dirty="0"/>
              <a:t>2018.2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grpSp>
        <p:nvGrpSpPr>
          <p:cNvPr id="9" name="群組 8"/>
          <p:cNvGrpSpPr>
            <a:grpSpLocks noChangeAspect="1"/>
          </p:cNvGrpSpPr>
          <p:nvPr/>
        </p:nvGrpSpPr>
        <p:grpSpPr>
          <a:xfrm>
            <a:off x="1547664" y="2341298"/>
            <a:ext cx="7282416" cy="3996000"/>
            <a:chOff x="179512" y="1696968"/>
            <a:chExt cx="8856984" cy="4836956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512" y="1696968"/>
              <a:ext cx="8856984" cy="4836956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5148064" y="2708920"/>
              <a:ext cx="1440160" cy="15121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00" y="2420888"/>
            <a:ext cx="986342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02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/>
          <p:cNvSpPr txBox="1">
            <a:spLocks/>
          </p:cNvSpPr>
          <p:nvPr/>
        </p:nvSpPr>
        <p:spPr bwMode="auto">
          <a:xfrm>
            <a:off x="251520" y="1628774"/>
            <a:ext cx="8712969" cy="449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Wingdings" panose="05000000000000000000" pitchFamily="2" charset="2"/>
              <a:buChar char=""/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Wingdings" panose="05000000000000000000" pitchFamily="2" charset="2"/>
              <a:buChar char="w"/>
              <a:defRPr kumimoji="1" sz="20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"/>
              <a:defRPr kumimoji="1" sz="18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Font typeface="Wingdings" panose="05000000000000000000" pitchFamily="2" charset="2"/>
              <a:buChar char="Ø"/>
              <a:defRPr kumimoji="1" sz="16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©"/>
              <a:defRPr kumimoji="1" sz="16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TW" altLang="en-US" dirty="0"/>
              <a:t>創建專案 </a:t>
            </a:r>
            <a:r>
              <a:rPr lang="en-US" altLang="zh-TW" dirty="0"/>
              <a:t>/</a:t>
            </a:r>
            <a:r>
              <a:rPr lang="zh-TW" altLang="en-US" dirty="0"/>
              <a:t> 開啟專案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6461" t="9121" r="39668" b="63170"/>
          <a:stretch/>
        </p:blipFill>
        <p:spPr>
          <a:xfrm>
            <a:off x="683568" y="2626965"/>
            <a:ext cx="3816424" cy="250100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2626965"/>
            <a:ext cx="2991267" cy="2657846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771800" y="2996952"/>
            <a:ext cx="1290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>
                <a:solidFill>
                  <a:srgbClr val="FF0000"/>
                </a:solidFill>
                <a:latin typeface="+mn-ea"/>
                <a:ea typeface="+mn-ea"/>
              </a:rPr>
              <a:t>創建專案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2771800" y="3212373"/>
            <a:ext cx="1290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>
                <a:solidFill>
                  <a:srgbClr val="FF0000"/>
                </a:solidFill>
                <a:latin typeface="+mn-ea"/>
                <a:ea typeface="+mn-ea"/>
              </a:rPr>
              <a:t>開啟專案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6300192" y="3501008"/>
            <a:ext cx="1290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>
                <a:solidFill>
                  <a:srgbClr val="FF0000"/>
                </a:solidFill>
                <a:latin typeface="+mn-ea"/>
                <a:ea typeface="+mn-ea"/>
              </a:rPr>
              <a:t>創建專案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6228184" y="3752406"/>
            <a:ext cx="1290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>
                <a:solidFill>
                  <a:srgbClr val="FF0000"/>
                </a:solidFill>
                <a:latin typeface="+mn-ea"/>
                <a:ea typeface="+mn-ea"/>
              </a:rPr>
              <a:t>開啟專案</a:t>
            </a:r>
          </a:p>
        </p:txBody>
      </p:sp>
    </p:spTree>
    <p:extLst>
      <p:ext uri="{BB962C8B-B14F-4D97-AF65-F5344CB8AC3E}">
        <p14:creationId xmlns:p14="http://schemas.microsoft.com/office/powerpoint/2010/main" val="1312355617"/>
      </p:ext>
    </p:extLst>
  </p:cSld>
  <p:clrMapOvr>
    <a:masterClrMapping/>
  </p:clrMapOvr>
</p:sld>
</file>

<file path=ppt/theme/theme1.xml><?xml version="1.0" encoding="utf-8"?>
<a:theme xmlns:a="http://schemas.openxmlformats.org/drawingml/2006/main" name="標準デザイン">
  <a:themeElements>
    <a:clrScheme name="標準デザイン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標準デザイン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design005-purple scope-</Template>
  <TotalTime>20559</TotalTime>
  <Words>1282</Words>
  <Application>Microsoft Office PowerPoint</Application>
  <PresentationFormat>如螢幕大小 (4:3)</PresentationFormat>
  <Paragraphs>269</Paragraphs>
  <Slides>49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59" baseType="lpstr">
      <vt:lpstr>ＭＳ Ｐゴシック</vt:lpstr>
      <vt:lpstr>微軟正黑體</vt:lpstr>
      <vt:lpstr>新細明體</vt:lpstr>
      <vt:lpstr>標楷體</vt:lpstr>
      <vt:lpstr>Arial</vt:lpstr>
      <vt:lpstr>Arial Black</vt:lpstr>
      <vt:lpstr>Calibri</vt:lpstr>
      <vt:lpstr>Times New Roman</vt:lpstr>
      <vt:lpstr>Wingdings</vt:lpstr>
      <vt:lpstr>標準デザイン</vt:lpstr>
      <vt:lpstr> FPGA Introduce 2022.03.22</vt:lpstr>
      <vt:lpstr>Outline</vt:lpstr>
      <vt:lpstr>Outline</vt:lpstr>
      <vt:lpstr> EGO1 </vt:lpstr>
      <vt:lpstr> EGO1 </vt:lpstr>
      <vt:lpstr>Outline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Lab-2   7 segment displayer</dc:title>
  <dc:creator>林仕杰</dc:creator>
  <cp:lastModifiedBy>User</cp:lastModifiedBy>
  <cp:revision>693</cp:revision>
  <dcterms:created xsi:type="dcterms:W3CDTF">2017-09-25T15:53:53Z</dcterms:created>
  <dcterms:modified xsi:type="dcterms:W3CDTF">2023-03-23T01:44:55Z</dcterms:modified>
</cp:coreProperties>
</file>